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media/image11.png" ContentType="image/jpeg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media/image17.png" ContentType="image/jpeg"/>
  <Override PartName="/ppt/tags/tag20.xml" ContentType="application/vnd.openxmlformats-officedocument.presentationml.tags+xml"/>
  <Override PartName="/ppt/media/image18.png" ContentType="image/jpeg"/>
  <Override PartName="/ppt/tags/tag21.xml" ContentType="application/vnd.openxmlformats-officedocument.presentationml.tags+xml"/>
  <Override PartName="/ppt/media/image20.png" ContentType="image/jpeg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media/image21.png" ContentType="image/jpeg"/>
  <Override PartName="/ppt/tags/tag24.xml" ContentType="application/vnd.openxmlformats-officedocument.presentationml.tags+xml"/>
  <Override PartName="/ppt/media/image22.png" ContentType="image/jpeg"/>
  <Override PartName="/ppt/tags/tag25.xml" ContentType="application/vnd.openxmlformats-officedocument.presentationml.tags+xml"/>
  <Override PartName="/ppt/media/image23.png" ContentType="image/jpeg"/>
  <Override PartName="/ppt/tags/tag26.xml" ContentType="application/vnd.openxmlformats-officedocument.presentationml.tags+xml"/>
  <Override PartName="/ppt/media/image24.png" ContentType="image/jpeg"/>
  <Override PartName="/ppt/tags/tag27.xml" ContentType="application/vnd.openxmlformats-officedocument.presentationml.tags+xml"/>
  <Override PartName="/ppt/media/image25.png" ContentType="image/jpeg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96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5143500" type="screen16x9"/>
  <p:notesSz cx="9144000" cy="5143500"/>
  <p:custDataLst>
    <p:tags r:id="rId44"/>
  </p:custDataLst>
  <p:defaultTextStyle>
    <a:defPPr>
      <a:defRPr lang="en-US"/>
    </a:defPPr>
    <a:lvl1pPr marL="0" lvl="0" algn="l" rtl="0">
      <a:defRPr lang="en-US" sz="1800" dirty="0">
        <a:solidFill>
          <a:schemeClr val="tx1"/>
        </a:solidFill>
        <a:latin typeface="+mn-lt"/>
      </a:defRPr>
    </a:lvl1pPr>
    <a:lvl2pPr marL="457200" lvl="1" algn="l" rtl="0">
      <a:defRPr lang="en-US" sz="1800" dirty="0">
        <a:solidFill>
          <a:schemeClr val="tx1"/>
        </a:solidFill>
        <a:latin typeface="+mn-lt"/>
      </a:defRPr>
    </a:lvl2pPr>
    <a:lvl3pPr marL="914400" lvl="2" algn="l" rtl="0">
      <a:defRPr lang="en-US" sz="1800" dirty="0">
        <a:solidFill>
          <a:schemeClr val="tx1"/>
        </a:solidFill>
        <a:latin typeface="+mn-lt"/>
      </a:defRPr>
    </a:lvl3pPr>
    <a:lvl4pPr marL="1371600" lvl="3" algn="l" rtl="0">
      <a:defRPr lang="en-US" sz="1800" dirty="0">
        <a:solidFill>
          <a:schemeClr val="tx1"/>
        </a:solidFill>
        <a:latin typeface="+mn-lt"/>
      </a:defRPr>
    </a:lvl4pPr>
    <a:lvl5pPr marL="1828800" lvl="4" algn="l" rtl="0">
      <a:defRPr lang="en-US" sz="1800" dirty="0">
        <a:solidFill>
          <a:schemeClr val="tx1"/>
        </a:solidFill>
        <a:latin typeface="+mn-lt"/>
      </a:defRPr>
    </a:lvl5pPr>
    <a:lvl6pPr marL="2286000" lvl="5" algn="l" rtl="0">
      <a:defRPr lang="en-US" sz="1800" dirty="0">
        <a:solidFill>
          <a:schemeClr val="tx1"/>
        </a:solidFill>
        <a:latin typeface="+mn-lt"/>
      </a:defRPr>
    </a:lvl6pPr>
    <a:lvl7pPr marL="2743200" lvl="6" algn="l" rtl="0">
      <a:defRPr lang="en-US" sz="1800" dirty="0">
        <a:solidFill>
          <a:schemeClr val="tx1"/>
        </a:solidFill>
        <a:latin typeface="+mn-lt"/>
      </a:defRPr>
    </a:lvl7pPr>
    <a:lvl8pPr marL="3200400" lvl="7" algn="l" rtl="0">
      <a:defRPr lang="en-US" sz="1800" dirty="0">
        <a:solidFill>
          <a:schemeClr val="tx1"/>
        </a:solidFill>
        <a:latin typeface="+mn-lt"/>
      </a:defRPr>
    </a:lvl8pPr>
    <a:lvl9pPr marL="3657600" lvl="8" algn="l" rtl="0">
      <a:defRPr lang="en-US" sz="1800" dirty="0">
        <a:solidFill>
          <a:schemeClr val="tx1"/>
        </a:solidFill>
        <a:latin typeface="+mn-lt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B5FD"/>
    <a:srgbClr val="1693FD"/>
    <a:srgbClr val="188EF0"/>
    <a:srgbClr val="1883DC"/>
    <a:srgbClr val="3884C9"/>
    <a:srgbClr val="325BFF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9" autoAdjust="0"/>
    <p:restoredTop sz="94660" autoAdjust="0"/>
  </p:normalViewPr>
  <p:slideViewPr>
    <p:cSldViewPr>
      <p:cViewPr varScale="1">
        <p:scale>
          <a:sx n="120" d="100"/>
          <a:sy n="120" d="100"/>
        </p:scale>
        <p:origin x="-80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tags" Target="tags/tag1.xml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21208-2A8E-4F3B-A7ED-F6A4FEDE95DB}" type="datetimeFigureOut">
              <a:rPr lang="en-US" smtClean="0"/>
              <a:t>20/05/16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B0741-0365-4C62-BEDE-2DDCAF473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94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643" y="800236"/>
            <a:ext cx="6436178" cy="2209800"/>
          </a:xfrm>
          <a:prstGeom prst="rect">
            <a:avLst/>
          </a:prstGeom>
        </p:spPr>
        <p:txBody>
          <a:bodyPr vert="horz" rtlCol="0" anchor="b"/>
          <a:lstStyle>
            <a:lvl1pPr lvl="0" algn="ctr">
              <a:lnSpc>
                <a:spcPct val="100000"/>
              </a:lnSpc>
              <a:defRPr lang="en-US" sz="5100" b="0" i="0" cap="none" spc="150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1643" y="3416175"/>
            <a:ext cx="6436178" cy="706966"/>
          </a:xfrm>
          <a:prstGeom prst="rect">
            <a:avLst/>
          </a:prstGeom>
        </p:spPr>
        <p:txBody>
          <a:bodyPr vert="horz" lIns="91440" rtlCol="0" anchor="t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buNone/>
              <a:defRPr lang="en-US" sz="1600" i="0" baseline="0" dirty="0">
                <a:solidFill>
                  <a:schemeClr val="accent1"/>
                </a:solidFill>
                <a:latin typeface="+mn-lt"/>
              </a:defRPr>
            </a:lvl1pPr>
            <a:lvl2pPr marL="457200" lvl="1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" name="Straight Connector 9"/>
          <p:cNvCxnSpPr/>
          <p:nvPr/>
        </p:nvCxnSpPr>
        <p:spPr>
          <a:xfrm>
            <a:off x="1351643" y="3182555"/>
            <a:ext cx="6436178" cy="0"/>
          </a:xfrm>
          <a:prstGeom prst="straightConnector1">
            <a:avLst/>
          </a:prstGeom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3448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&lt;#&gt;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7123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ct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94633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l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Date</a:t>
            </a:r>
          </a:p>
        </p:txBody>
      </p:sp>
    </p:spTree>
    <p:custDataLst>
      <p:tags r:id="rId1"/>
    </p:custData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Text,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/>
          </p:nvPr>
        </p:nvSpPr>
        <p:spPr>
          <a:xfrm>
            <a:off x="949327" y="1550987"/>
            <a:ext cx="1593851" cy="20748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35275" y="1550987"/>
            <a:ext cx="1593850" cy="20748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2"/>
          </p:nvPr>
        </p:nvSpPr>
        <p:spPr>
          <a:xfrm>
            <a:off x="4724400" y="1550987"/>
            <a:ext cx="3482976" cy="20748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type="body" idx="3"/>
          </p:nvPr>
        </p:nvSpPr>
        <p:spPr>
          <a:xfrm>
            <a:off x="887415" y="3857355"/>
            <a:ext cx="1714931" cy="635269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0" lvl="0" indent="0" algn="l">
              <a:lnSpc>
                <a:spcPct val="100000"/>
              </a:lnSpc>
              <a:buFont typeface="Arial"/>
              <a:buNone/>
              <a:def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</a:p>
        </p:txBody>
      </p:sp>
      <p:sp>
        <p:nvSpPr>
          <p:cNvPr id="9" name="Rectangle 19"/>
          <p:cNvSpPr/>
          <p:nvPr/>
        </p:nvSpPr>
        <p:spPr>
          <a:xfrm>
            <a:off x="889003" y="1493837"/>
            <a:ext cx="1711325" cy="219233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Rectangle 20"/>
          <p:cNvSpPr/>
          <p:nvPr/>
        </p:nvSpPr>
        <p:spPr>
          <a:xfrm>
            <a:off x="2774950" y="1493837"/>
            <a:ext cx="1714500" cy="219233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1" name="Rectangle 22"/>
          <p:cNvSpPr/>
          <p:nvPr/>
        </p:nvSpPr>
        <p:spPr>
          <a:xfrm>
            <a:off x="4648201" y="1493837"/>
            <a:ext cx="3616325" cy="219233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type="body" idx="4"/>
          </p:nvPr>
        </p:nvSpPr>
        <p:spPr>
          <a:xfrm>
            <a:off x="2773802" y="3857355"/>
            <a:ext cx="1714931" cy="635269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0" lvl="0" indent="0" algn="l">
              <a:lnSpc>
                <a:spcPct val="100000"/>
              </a:lnSpc>
              <a:buFont typeface="Arial"/>
              <a:buNone/>
              <a:def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type="body" idx="5"/>
          </p:nvPr>
        </p:nvSpPr>
        <p:spPr>
          <a:xfrm>
            <a:off x="4660188" y="3857355"/>
            <a:ext cx="3604336" cy="635269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0" lvl="0" indent="0" algn="l">
              <a:lnSpc>
                <a:spcPct val="100000"/>
              </a:lnSpc>
              <a:buFont typeface="Arial"/>
              <a:buNone/>
              <a:def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idx="6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49328" y="1550990"/>
            <a:ext cx="2185266" cy="1373187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Rectangle 14"/>
          <p:cNvSpPr/>
          <p:nvPr/>
        </p:nvSpPr>
        <p:spPr>
          <a:xfrm>
            <a:off x="889003" y="1493840"/>
            <a:ext cx="2305049" cy="148748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5" name="Rectangle 17"/>
          <p:cNvSpPr/>
          <p:nvPr/>
        </p:nvSpPr>
        <p:spPr>
          <a:xfrm>
            <a:off x="3365068" y="1493839"/>
            <a:ext cx="4896389" cy="1487488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2"/>
          </p:nvPr>
        </p:nvSpPr>
        <p:spPr>
          <a:xfrm>
            <a:off x="3422218" y="1550987"/>
            <a:ext cx="4776119" cy="13636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3"/>
          </p:nvPr>
        </p:nvSpPr>
        <p:spPr>
          <a:xfrm>
            <a:off x="949328" y="3213535"/>
            <a:ext cx="2185266" cy="1373187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Rectangle 26"/>
          <p:cNvSpPr/>
          <p:nvPr/>
        </p:nvSpPr>
        <p:spPr>
          <a:xfrm>
            <a:off x="889003" y="3156385"/>
            <a:ext cx="2305049" cy="148748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9" name="Rectangle 12"/>
          <p:cNvSpPr/>
          <p:nvPr/>
        </p:nvSpPr>
        <p:spPr>
          <a:xfrm>
            <a:off x="3368053" y="3161149"/>
            <a:ext cx="4896389" cy="1487488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4"/>
          </p:nvPr>
        </p:nvSpPr>
        <p:spPr>
          <a:xfrm>
            <a:off x="3425203" y="3218298"/>
            <a:ext cx="4776119" cy="13636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</a:p>
        </p:txBody>
      </p:sp>
    </p:spTree>
    <p:custDataLst>
      <p:tags r:id="rId1"/>
    </p:custData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/>
          </p:nvPr>
        </p:nvSpPr>
        <p:spPr>
          <a:xfrm>
            <a:off x="781050" y="1493839"/>
            <a:ext cx="7480300" cy="2998787"/>
          </a:xfrm>
        </p:spPr>
        <p:txBody>
          <a:bodyPr vert="horz" rtlCol="0">
            <a:normAutofit/>
          </a:bodyPr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</a:p>
        </p:txBody>
      </p:sp>
      <p:sp>
        <p:nvSpPr>
          <p:cNvPr id="6" name="Title 7"/>
          <p:cNvSpPr>
            <a:spLocks noGrp="1"/>
          </p:cNvSpPr>
          <p:nvPr>
            <p:ph type="title" idx="1"/>
          </p:nvPr>
        </p:nvSpPr>
        <p:spPr/>
        <p:txBody>
          <a:bodyPr vert="horz" rtlCol="0"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3" y="2926162"/>
            <a:ext cx="7480300" cy="1565274"/>
          </a:xfrm>
          <a:prstGeom prst="rect">
            <a:avLst/>
          </a:prstGeom>
        </p:spPr>
        <p:txBody>
          <a:bodyPr vert="horz" rtlCol="0" anchor="t"/>
          <a:lstStyle>
            <a:lvl1pPr lvl="0" algn="l">
              <a:lnSpc>
                <a:spcPct val="100000"/>
              </a:lnSpc>
              <a:spcBef>
                <a:spcPts val="0"/>
              </a:spcBef>
              <a:defRPr lang="en-US" sz="4300" b="0" i="0" cap="none" spc="150" dirty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9089" y="2192059"/>
            <a:ext cx="7472264" cy="511812"/>
          </a:xfrm>
          <a:prstGeom prst="rect">
            <a:avLst/>
          </a:prstGeom>
        </p:spPr>
        <p:txBody>
          <a:bodyPr vert="horz" rtlCol="0" anchor="b">
            <a:normAutofit/>
          </a:bodyPr>
          <a:lstStyle>
            <a:lvl1pPr marL="0" lvl="0" indent="0">
              <a:lnSpc>
                <a:spcPct val="100000"/>
              </a:lnSpc>
              <a:buNone/>
              <a:defRPr lang="en-US" sz="1600" i="0" dirty="0">
                <a:solidFill>
                  <a:schemeClr val="accent1"/>
                </a:solidFill>
                <a:latin typeface="+mn-lt"/>
              </a:defRPr>
            </a:lvl1pPr>
            <a:lvl2pPr marL="457200" lvl="1" indent="0">
              <a:buNone/>
              <a:defRPr lang="en-US" sz="1800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lang="en-US" sz="1600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4" name="Straight Connector 4"/>
          <p:cNvCxnSpPr/>
          <p:nvPr/>
        </p:nvCxnSpPr>
        <p:spPr>
          <a:xfrm>
            <a:off x="894862" y="2781071"/>
            <a:ext cx="7362092" cy="0"/>
          </a:xfrm>
          <a:prstGeom prst="straightConnector1">
            <a:avLst/>
          </a:prstGeom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3448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&lt;#&gt;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7123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ct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94633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l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Date</a:t>
            </a:r>
          </a:p>
        </p:txBody>
      </p:sp>
    </p:spTree>
    <p:custDataLst>
      <p:tags r:id="rId1"/>
    </p:custData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/>
          </p:nvPr>
        </p:nvSpPr>
        <p:spPr>
          <a:xfrm>
            <a:off x="781052" y="1593852"/>
            <a:ext cx="3586111" cy="2870199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idx="1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2"/>
          </p:nvPr>
        </p:nvSpPr>
        <p:spPr>
          <a:xfrm>
            <a:off x="4675243" y="1593852"/>
            <a:ext cx="3586111" cy="2870199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/>
          </p:nvPr>
        </p:nvSpPr>
        <p:spPr>
          <a:xfrm>
            <a:off x="781049" y="1501585"/>
            <a:ext cx="3586112" cy="540644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marL="0" lvl="0" indent="0">
              <a:buNone/>
              <a:defRPr lang="en-US" sz="2000" i="0" cap="none" dirty="0">
                <a:solidFill>
                  <a:schemeClr val="accent1"/>
                </a:solidFill>
                <a:latin typeface="+mn-lt"/>
              </a:defRPr>
            </a:lvl1pPr>
            <a:lvl2pPr marL="457200" lvl="1" indent="0">
              <a:buNone/>
              <a:defRPr lang="en-US" sz="2000" b="1" dirty="0">
                <a:latin typeface="Roboto"/>
              </a:defRPr>
            </a:lvl2pPr>
            <a:lvl3pPr marL="914400" lvl="2" indent="0">
              <a:buNone/>
              <a:defRPr lang="en-US" sz="1800" b="1" dirty="0">
                <a:latin typeface="Roboto"/>
              </a:defRPr>
            </a:lvl3pPr>
            <a:lvl4pPr marL="1371600" lvl="3" indent="0">
              <a:buNone/>
              <a:defRPr lang="en-US" sz="1600" b="1" dirty="0">
                <a:latin typeface="Roboto"/>
              </a:defRPr>
            </a:lvl4pPr>
            <a:lvl5pPr marL="1828800" lvl="4" indent="0">
              <a:buNone/>
              <a:defRPr lang="en-US" sz="1600" b="1" dirty="0">
                <a:latin typeface="Roboto"/>
              </a:defRPr>
            </a:lvl5pPr>
            <a:lvl6pPr marL="2286000" lvl="5" indent="0">
              <a:buNone/>
              <a:defRPr lang="en-US" sz="1600" b="1" dirty="0">
                <a:latin typeface="Roboto"/>
              </a:defRPr>
            </a:lvl6pPr>
            <a:lvl7pPr marL="2743200" lvl="6" indent="0">
              <a:buNone/>
              <a:defRPr lang="en-US" sz="1600" b="1" dirty="0">
                <a:latin typeface="Roboto"/>
              </a:defRPr>
            </a:lvl7pPr>
            <a:lvl8pPr marL="3200400" lvl="7" indent="0">
              <a:buNone/>
              <a:defRPr lang="en-US" sz="1600" b="1" dirty="0">
                <a:latin typeface="Roboto"/>
              </a:defRPr>
            </a:lvl8pPr>
            <a:lvl9pPr marL="3657600" lvl="8" indent="0">
              <a:buNone/>
              <a:defRPr lang="en-US" sz="1600" b="1" dirty="0">
                <a:latin typeface="Roboto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idx="1"/>
          </p:nvPr>
        </p:nvSpPr>
        <p:spPr>
          <a:xfrm>
            <a:off x="4678517" y="1501585"/>
            <a:ext cx="3582834" cy="540644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marL="0" lvl="0" indent="0">
              <a:buNone/>
              <a:defRPr lang="en-US" sz="2000" i="0" cap="none" dirty="0">
                <a:solidFill>
                  <a:schemeClr val="accent1"/>
                </a:solidFill>
                <a:latin typeface="+mn-lt"/>
              </a:defRPr>
            </a:lvl1pPr>
            <a:lvl2pPr marL="457200" lvl="1" indent="0">
              <a:buNone/>
              <a:defRPr lang="en-US" sz="2000" b="1" dirty="0">
                <a:latin typeface="Roboto"/>
              </a:defRPr>
            </a:lvl2pPr>
            <a:lvl3pPr marL="914400" lvl="2" indent="0">
              <a:buNone/>
              <a:defRPr lang="en-US" sz="1800" b="1" dirty="0">
                <a:latin typeface="Roboto"/>
              </a:defRPr>
            </a:lvl3pPr>
            <a:lvl4pPr marL="1371600" lvl="3" indent="0">
              <a:buNone/>
              <a:defRPr lang="en-US" sz="1600" b="1" dirty="0">
                <a:latin typeface="Roboto"/>
              </a:defRPr>
            </a:lvl4pPr>
            <a:lvl5pPr marL="1828800" lvl="4" indent="0">
              <a:buNone/>
              <a:defRPr lang="en-US" sz="1600" b="1" dirty="0">
                <a:latin typeface="Roboto"/>
              </a:defRPr>
            </a:lvl5pPr>
            <a:lvl6pPr marL="2286000" lvl="5" indent="0">
              <a:buNone/>
              <a:defRPr lang="en-US" sz="1600" b="1" dirty="0">
                <a:latin typeface="Roboto"/>
              </a:defRPr>
            </a:lvl6pPr>
            <a:lvl7pPr marL="2743200" lvl="6" indent="0">
              <a:buNone/>
              <a:defRPr lang="en-US" sz="1600" b="1" dirty="0">
                <a:latin typeface="Roboto"/>
              </a:defRPr>
            </a:lvl7pPr>
            <a:lvl8pPr marL="3200400" lvl="7" indent="0">
              <a:buNone/>
              <a:defRPr lang="en-US" sz="1600" b="1" dirty="0">
                <a:latin typeface="Roboto"/>
              </a:defRPr>
            </a:lvl8pPr>
            <a:lvl9pPr marL="3657600" lvl="8" indent="0">
              <a:buNone/>
              <a:defRPr lang="en-US" sz="1600" b="1" dirty="0">
                <a:latin typeface="Roboto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2"/>
          </p:nvPr>
        </p:nvSpPr>
        <p:spPr>
          <a:xfrm>
            <a:off x="781052" y="2113937"/>
            <a:ext cx="3586111" cy="2380277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idx="3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4"/>
          </p:nvPr>
        </p:nvSpPr>
        <p:spPr>
          <a:xfrm>
            <a:off x="4675243" y="2113937"/>
            <a:ext cx="3586111" cy="2380277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</a:p>
        </p:txBody>
      </p:sp>
    </p:spTree>
    <p:custDataLst>
      <p:tags r:id="rId1"/>
    </p:custData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</a:p>
        </p:txBody>
      </p:sp>
      <p:cxnSp>
        <p:nvCxnSpPr>
          <p:cNvPr id="5" name="Straight Connector 8"/>
          <p:cNvCxnSpPr/>
          <p:nvPr/>
        </p:nvCxnSpPr>
        <p:spPr>
          <a:xfrm>
            <a:off x="894862" y="1322619"/>
            <a:ext cx="7362092" cy="0"/>
          </a:xfrm>
          <a:prstGeom prst="straightConnector1">
            <a:avLst/>
          </a:prstGeom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776758" y="1493839"/>
            <a:ext cx="4484595" cy="3000375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idx="2"/>
          </p:nvPr>
        </p:nvSpPr>
        <p:spPr>
          <a:xfrm>
            <a:off x="781200" y="1494000"/>
            <a:ext cx="2822399" cy="2984400"/>
          </a:xfrm>
        </p:spPr>
        <p:txBody>
          <a:bodyPr vert="horz" lIns="91440" tIns="93600" rIns="91440" bIns="45720" rtlCol="0" anchor="t">
            <a:normAutofit/>
          </a:bodyPr>
          <a:lstStyle>
            <a:lvl1pPr marL="0" lvl="0" indent="0">
              <a:lnSpc>
                <a:spcPct val="100000"/>
              </a:lnSpc>
              <a:buNone/>
            </a:lvl1pPr>
          </a:lstStyle>
          <a:p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/>
          </p:nvPr>
        </p:nvSpPr>
        <p:spPr>
          <a:xfrm>
            <a:off x="3832225" y="1549401"/>
            <a:ext cx="4368800" cy="2889250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 lang="en-US" dirty="0"/>
              <a:t>Date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 lang="en-US" dirty="0"/>
              <a:t>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 lang="en-US" dirty="0"/>
              <a:t>&lt;#&gt;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idx="1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6"/>
          <p:cNvSpPr/>
          <p:nvPr/>
        </p:nvSpPr>
        <p:spPr>
          <a:xfrm>
            <a:off x="3774594" y="1493839"/>
            <a:ext cx="4486755" cy="3000375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>
              <a:srgbClr val="FFFFFF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idx="2"/>
          </p:nvPr>
        </p:nvSpPr>
        <p:spPr>
          <a:xfrm>
            <a:off x="781200" y="1494000"/>
            <a:ext cx="2822399" cy="2984400"/>
          </a:xfrm>
        </p:spPr>
        <p:txBody>
          <a:bodyPr vert="horz" lIns="91440" tIns="93600" rIns="91440" bIns="45720" rtlCol="0" anchor="t">
            <a:normAutofit/>
          </a:bodyPr>
          <a:lstStyle>
            <a:lvl1pPr marL="0" lvl="0" indent="0">
              <a:lnSpc>
                <a:spcPct val="100000"/>
              </a:lnSpc>
              <a:buNone/>
            </a:lvl1pPr>
          </a:lstStyle>
          <a:p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ideMaster1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894633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l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7123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ct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23448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&lt;#&gt;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756000" y="196645"/>
            <a:ext cx="7363858" cy="999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781200" y="1494000"/>
            <a:ext cx="7480800" cy="2998800"/>
          </a:xfrm>
          <a:prstGeom prst="rect">
            <a:avLst/>
          </a:prstGeom>
        </p:spPr>
        <p:txBody>
          <a:bodyPr vert="horz" lIns="91440" tIns="9360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9"/>
          <p:cNvCxnSpPr/>
          <p:nvPr/>
        </p:nvCxnSpPr>
        <p:spPr>
          <a:xfrm>
            <a:off x="894862" y="1322619"/>
            <a:ext cx="7362092" cy="0"/>
          </a:xfrm>
          <a:prstGeom prst="straightConnector1">
            <a:avLst/>
          </a:prstGeom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custDataLst>
      <p:tags r:id="rId13"/>
    </p:custData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ftr="0" dt="0"/>
  <p:txStyles>
    <p:titleStyle>
      <a:lvl1pPr lvl="0" algn="l" rtl="0">
        <a:lnSpc>
          <a:spcPct val="100000"/>
        </a:lnSpc>
        <a:spcBef>
          <a:spcPct val="0"/>
        </a:spcBef>
        <a:buNone/>
        <a:defRPr lang="en-US" sz="3200" b="1" i="0" dirty="0">
          <a:solidFill>
            <a:schemeClr val="tx1">
              <a:lumMod val="85000"/>
              <a:lumOff val="15000"/>
            </a:schemeClr>
          </a:solidFill>
          <a:latin typeface="+mj-lt"/>
        </a:defRPr>
      </a:lvl1pPr>
    </p:titleStyle>
    <p:bodyStyle>
      <a:lvl1pPr marL="342900" lvl="0" indent="-342900" algn="l" rtl="0">
        <a:spcBef>
          <a:spcPts val="1200"/>
        </a:spcBef>
        <a:buClr>
          <a:schemeClr val="accent1"/>
        </a:buClr>
        <a:buFont typeface="Arial"/>
        <a:buChar char="&gt;"/>
        <a:defRPr lang="en-US" sz="1800" i="0" dirty="0">
          <a:solidFill>
            <a:schemeClr val="tx1">
              <a:lumMod val="85000"/>
              <a:lumOff val="15000"/>
            </a:schemeClr>
          </a:solidFill>
          <a:latin typeface="+mn-lt"/>
        </a:defRPr>
      </a:lvl1pPr>
      <a:lvl2pPr marL="742950" lvl="1" indent="-28575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600" i="0" dirty="0">
          <a:solidFill>
            <a:schemeClr val="bg1">
              <a:lumMod val="50000"/>
            </a:schemeClr>
          </a:solidFill>
          <a:latin typeface="+mn-lt"/>
        </a:defRPr>
      </a:lvl2pPr>
      <a:lvl3pPr marL="1143000" lvl="2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400" i="0" dirty="0">
          <a:solidFill>
            <a:schemeClr val="bg1">
              <a:lumMod val="50000"/>
            </a:schemeClr>
          </a:solidFill>
          <a:latin typeface="+mn-lt"/>
        </a:defRPr>
      </a:lvl3pPr>
      <a:lvl4pPr marL="1600200" lvl="3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200" i="0" dirty="0">
          <a:solidFill>
            <a:schemeClr val="bg1">
              <a:lumMod val="50000"/>
            </a:schemeClr>
          </a:solidFill>
          <a:latin typeface="+mn-lt"/>
        </a:defRPr>
      </a:lvl4pPr>
      <a:lvl5pPr marL="2057400" lvl="4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+mn-lt"/>
        </a:defRPr>
      </a:lvl5pPr>
      <a:lvl6pPr marL="2514600" lvl="5" indent="-228600" algn="l" rtl="0">
        <a:spcBef>
          <a:spcPct val="20000"/>
        </a:spcBef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+mn-lt"/>
        </a:defRPr>
      </a:lvl6pPr>
      <a:lvl7pPr marL="2971800" lvl="6" indent="-228600" algn="l" rtl="0">
        <a:spcBef>
          <a:spcPct val="20000"/>
        </a:spcBef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+mn-lt"/>
        </a:defRPr>
      </a:lvl7pPr>
      <a:lvl8pPr marL="3429000" lvl="7" indent="-228600" algn="l" rtl="0">
        <a:spcBef>
          <a:spcPct val="20000"/>
        </a:spcBef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+mn-lt"/>
        </a:defRPr>
      </a:lvl8pPr>
      <a:lvl9pPr marL="3886200" lvl="8" indent="-228600" algn="l" rtl="0">
        <a:spcBef>
          <a:spcPct val="20000"/>
        </a:spcBef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+mn-lt"/>
        </a:defRPr>
      </a:lvl9pPr>
    </p:bodyStyle>
    <p:otherStyle>
      <a:lvl1pPr marL="0" lvl="0" algn="l" rtl="0">
        <a:defRPr lang="en-US" sz="1800" dirty="0">
          <a:solidFill>
            <a:schemeClr val="tx1"/>
          </a:solidFill>
          <a:latin typeface="+mn-lt"/>
        </a:defRPr>
      </a:lvl1pPr>
      <a:lvl2pPr marL="457200" lvl="1" algn="l" rtl="0">
        <a:defRPr lang="en-US" sz="1800" dirty="0">
          <a:solidFill>
            <a:schemeClr val="tx1"/>
          </a:solidFill>
          <a:latin typeface="+mn-lt"/>
        </a:defRPr>
      </a:lvl2pPr>
      <a:lvl3pPr marL="914400" lvl="2" algn="l" rtl="0">
        <a:defRPr lang="en-US" sz="1800" dirty="0">
          <a:solidFill>
            <a:schemeClr val="tx1"/>
          </a:solidFill>
          <a:latin typeface="+mn-lt"/>
        </a:defRPr>
      </a:lvl3pPr>
      <a:lvl4pPr marL="1371600" lvl="3" algn="l" rtl="0">
        <a:defRPr lang="en-US" sz="1800" dirty="0">
          <a:solidFill>
            <a:schemeClr val="tx1"/>
          </a:solidFill>
          <a:latin typeface="+mn-lt"/>
        </a:defRPr>
      </a:lvl4pPr>
      <a:lvl5pPr marL="1828800" lvl="4" algn="l" rtl="0">
        <a:defRPr lang="en-US" sz="1800" dirty="0">
          <a:solidFill>
            <a:schemeClr val="tx1"/>
          </a:solidFill>
          <a:latin typeface="+mn-lt"/>
        </a:defRPr>
      </a:lvl5pPr>
      <a:lvl6pPr marL="2286000" lvl="5" algn="l" rtl="0">
        <a:defRPr lang="en-US" sz="1800" dirty="0">
          <a:solidFill>
            <a:schemeClr val="tx1"/>
          </a:solidFill>
          <a:latin typeface="+mn-lt"/>
        </a:defRPr>
      </a:lvl6pPr>
      <a:lvl7pPr marL="2743200" lvl="6" algn="l" rtl="0">
        <a:defRPr lang="en-US" sz="1800" dirty="0">
          <a:solidFill>
            <a:schemeClr val="tx1"/>
          </a:solidFill>
          <a:latin typeface="+mn-lt"/>
        </a:defRPr>
      </a:lvl7pPr>
      <a:lvl8pPr marL="3200400" lvl="7" algn="l" rtl="0">
        <a:defRPr lang="en-US" sz="1800" dirty="0">
          <a:solidFill>
            <a:schemeClr val="tx1"/>
          </a:solidFill>
          <a:latin typeface="+mn-lt"/>
        </a:defRPr>
      </a:lvl8pPr>
      <a:lvl9pPr marL="3657600" lvl="8" algn="l" rtl="0">
        <a:defRPr lang="en-US" sz="1800" dirty="0">
          <a:solidFill>
            <a:schemeClr val="tx1"/>
          </a:solidFill>
          <a:latin typeface="+mn-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jpeg"/><Relationship Id="rId1" Type="http://schemas.openxmlformats.org/officeDocument/2006/relationships/themeOverride" Target="../theme/themeOverride1.xml"/><Relationship Id="rId2" Type="http://schemas.openxmlformats.org/officeDocument/2006/relationships/tags" Target="../tags/tag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23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24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25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26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tags" Target="../tags/tag27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tags" Target="../tags/tag28.x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tags" Target="../tags/tag29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ags" Target="../tags/tag30.x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1.wdp"/><Relationship Id="rId1" Type="http://schemas.openxmlformats.org/officeDocument/2006/relationships/tags" Target="../tags/tag31.x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32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tags" Target="../tags/tag33.xm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tags" Target="../tags/tag34.xm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tags" Target="../tags/tag35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tags" Target="../tags/tag36.xml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tags" Target="../tags/tag37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tags" Target="../tags/tag38.xml"/><Relationship Id="rId2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tags" Target="../tags/tag39.xm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tags" Target="../tags/tag40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tags" Target="../tags/tag41.x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172" y="750116"/>
            <a:ext cx="4869089" cy="2082210"/>
          </a:xfrm>
          <a:prstGeom prst="rect">
            <a:avLst/>
          </a:prstGeom>
        </p:spPr>
        <p:txBody>
          <a:bodyPr vert="horz" rtlCol="0"/>
          <a:lstStyle/>
          <a:p>
            <a:r>
              <a:rPr lang="en-US" sz="4400" b="0" i="1" dirty="0">
                <a:solidFill>
                  <a:srgbClr val="90C44B"/>
                </a:solidFill>
                <a:latin typeface="Comic Sans MS"/>
              </a:rPr>
              <a:t> tra arte</a:t>
            </a:r>
          </a:p>
          <a:p>
            <a:pPr algn="ctr"/>
            <a:r>
              <a:rPr lang="en-US" sz="4400" b="0" i="1" dirty="0">
                <a:solidFill>
                  <a:srgbClr val="90C44B"/>
                </a:solidFill>
                <a:latin typeface="Comic Sans MS"/>
              </a:rPr>
              <a:t>           e poesia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1658711" y="4028496"/>
            <a:ext cx="6436178" cy="706966"/>
          </a:xfrm>
          <a:prstGeom prst="rect">
            <a:avLst/>
          </a:prstGeom>
        </p:spPr>
        <p:txBody>
          <a:bodyPr vert="horz" rtlCol="0"/>
          <a:lstStyle/>
          <a:p>
            <a:pPr marL="0" indent="0">
              <a:buNone/>
            </a:pPr>
            <a:r>
              <a:rPr lang="it" dirty="0">
                <a:solidFill>
                  <a:schemeClr val="tx1"/>
                </a:solidFill>
              </a:rPr>
              <a:t>Ciclo di conferenze estivo "Le passeggiate della mente" </a:t>
            </a:r>
          </a:p>
          <a:p>
            <a:pPr marL="0" indent="0" algn="ctr">
              <a:buNone/>
            </a:pPr>
            <a:r>
              <a:rPr lang="it" dirty="0">
                <a:solidFill>
                  <a:schemeClr val="tx1"/>
                </a:solidFill>
              </a:rPr>
              <a:t>Città di </a:t>
            </a:r>
            <a:r>
              <a:rPr lang="it-IT" dirty="0" smtClean="0">
                <a:solidFill>
                  <a:schemeClr val="tx1"/>
                </a:solidFill>
              </a:rPr>
              <a:t>Jesolo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- 2016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658" y="1352550"/>
            <a:ext cx="1905000" cy="182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096" y="372155"/>
            <a:ext cx="3847419" cy="449035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en-US" sz="4400" i="1" dirty="0">
                <a:solidFill>
                  <a:srgbClr val="92D050"/>
                </a:solidFill>
                <a:latin typeface="Comic Sans MS"/>
              </a:rPr>
              <a:t>L'irrazionale</a:t>
            </a:r>
          </a:p>
        </p:txBody>
      </p:sp>
    </p:spTree>
    <p:custDataLst>
      <p:tags r:id="rId2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757974"/>
            <a:ext cx="5929312" cy="1204176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en-US" dirty="0">
                <a:latin typeface="Comic Sans MS"/>
              </a:rPr>
              <a:t>Ma prima e dopo di lui moltissimi artisti, filosofi e religioni hanno riconosciuto nel cerchio la figura della perfezione ed è proprio il cerchio, come abbiamo visto, a celare la natura misteriosa di pi greco.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7000" y="2419350"/>
            <a:ext cx="5510892" cy="373179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Comic Sans MS"/>
              </a:rPr>
              <a:t>Citiamone</a:t>
            </a:r>
            <a:r>
              <a:rPr lang="en-US" dirty="0" smtClean="0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dirty="0">
                <a:solidFill>
                  <a:srgbClr val="FF0000"/>
                </a:solidFill>
                <a:latin typeface="Comic Sans MS"/>
              </a:rPr>
              <a:t>alcuni esempi di spicco...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8214" y="3867150"/>
            <a:ext cx="1229967" cy="569216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en-US" sz="1400" dirty="0"/>
              <a:t>Stonehenge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07793" y="3867150"/>
            <a:ext cx="1392607" cy="650561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en-US" sz="1400" dirty="0"/>
              <a:t>La ruota della vita nel buddismo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43683" y="3790950"/>
            <a:ext cx="1128317" cy="650561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en-US" sz="1400" dirty="0"/>
              <a:t>Yin e yang nell'antica filosofia cinese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4600" y="3562350"/>
            <a:ext cx="1240132" cy="1067327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it" sz="1400" dirty="0" err="1"/>
              <a:t>Vasily</a:t>
            </a:r>
            <a:r>
              <a:rPr lang="it" sz="1400" dirty="0"/>
              <a:t> </a:t>
            </a:r>
            <a:r>
              <a:rPr lang="it" sz="1400" dirty="0" err="1"/>
              <a:t>Kandinsky</a:t>
            </a:r>
            <a:r>
              <a:rPr lang="en-US" sz="1400" dirty="0"/>
              <a:t>, Alcuni cerchi 1926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0181" y="3486150"/>
            <a:ext cx="1355587" cy="1229967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en-US" sz="1400" dirty="0"/>
              <a:t>Giacomo Balla, Mercurio passa davanti il Sole </a:t>
            </a:r>
          </a:p>
          <a:p>
            <a:r>
              <a:rPr lang="en-US" sz="1400" dirty="0"/>
              <a:t>1914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47618" y="3747396"/>
            <a:ext cx="1260462" cy="957954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en-US" sz="1400" dirty="0" err="1" smtClean="0"/>
              <a:t>Cerchio</a:t>
            </a:r>
            <a:r>
              <a:rPr lang="en-US" sz="1400" dirty="0" smtClean="0"/>
              <a:t> </a:t>
            </a:r>
            <a:r>
              <a:rPr lang="en-US" sz="1400" dirty="0" err="1" smtClean="0"/>
              <a:t>nel</a:t>
            </a:r>
            <a:r>
              <a:rPr lang="en-US" sz="1400" dirty="0" smtClean="0"/>
              <a:t> </a:t>
            </a:r>
            <a:r>
              <a:rPr lang="en-US" sz="1400" dirty="0" err="1" smtClean="0"/>
              <a:t>grano</a:t>
            </a:r>
            <a:r>
              <a:rPr lang="en-US" sz="1400" dirty="0" smtClean="0"/>
              <a:t> </a:t>
            </a:r>
            <a:r>
              <a:rPr lang="en-US" sz="1400" dirty="0" err="1" smtClean="0"/>
              <a:t>Barbury</a:t>
            </a:r>
            <a:r>
              <a:rPr lang="en-US" sz="1400" dirty="0" smtClean="0"/>
              <a:t> Castle 2008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1071017" y="3028950"/>
            <a:ext cx="1748383" cy="640396"/>
          </a:xfrm>
          <a:prstGeom prst="straightConnector1">
            <a:avLst/>
          </a:prstGeom>
          <a:ln w="28575" cap="flat">
            <a:solidFill>
              <a:schemeClr val="tx1">
                <a:shade val="95000"/>
                <a:satMod val="104999"/>
              </a:schemeClr>
            </a:solidFill>
            <a:prstDash val="solid"/>
            <a:round/>
            <a:tailEnd type="arrow" w="med" len="med"/>
          </a:ln>
        </p:spPr>
        <p:style>
          <a:lnRef idx="2">
            <a:schemeClr val="accent1"/>
          </a:lnRef>
          <a:fillRef idx="1">
            <a:schemeClr val="accent1"/>
          </a:fillRef>
          <a:effectRef idx="2">
            <a:schemeClr val="accent1"/>
          </a:effectRef>
          <a:fontRef idx="minor">
            <a:srgbClr val="FFFFFF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2941155" y="3181350"/>
            <a:ext cx="335445" cy="447260"/>
          </a:xfrm>
          <a:prstGeom prst="straightConnector1">
            <a:avLst/>
          </a:prstGeom>
          <a:ln w="28575" cap="flat">
            <a:solidFill>
              <a:schemeClr val="tx1">
                <a:shade val="95000"/>
                <a:satMod val="104999"/>
              </a:schemeClr>
            </a:solidFill>
            <a:prstDash val="solid"/>
            <a:round/>
            <a:tailEnd type="arrow" w="med" len="med"/>
          </a:ln>
        </p:spPr>
        <p:style>
          <a:lnRef idx="2">
            <a:schemeClr val="accent1"/>
          </a:lnRef>
          <a:fillRef idx="1">
            <a:schemeClr val="accent1"/>
          </a:fillRef>
          <a:effectRef idx="2">
            <a:schemeClr val="accent1"/>
          </a:effectRef>
          <a:fontRef idx="minor">
            <a:srgbClr val="FFFFFF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 flipH="1" flipV="1">
            <a:off x="3926556" y="3105150"/>
            <a:ext cx="20330" cy="447260"/>
          </a:xfrm>
          <a:prstGeom prst="straightConnector1">
            <a:avLst/>
          </a:prstGeom>
          <a:ln w="28575" cap="flat">
            <a:solidFill>
              <a:schemeClr val="tx1">
                <a:shade val="95000"/>
                <a:satMod val="104999"/>
              </a:schemeClr>
            </a:solidFill>
            <a:prstDash val="solid"/>
            <a:round/>
            <a:tailEnd type="arrow" w="med" len="med"/>
          </a:ln>
        </p:spPr>
        <p:style>
          <a:lnRef idx="2">
            <a:schemeClr val="accent1"/>
          </a:lnRef>
          <a:fillRef idx="1">
            <a:schemeClr val="accent1"/>
          </a:fillRef>
          <a:effectRef idx="2">
            <a:schemeClr val="accent1"/>
          </a:effectRef>
          <a:fontRef idx="minor">
            <a:srgbClr val="FFFFFF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H="1" flipV="1">
            <a:off x="4587282" y="3105150"/>
            <a:ext cx="304950" cy="386270"/>
          </a:xfrm>
          <a:prstGeom prst="straightConnector1">
            <a:avLst/>
          </a:prstGeom>
          <a:ln w="28575" cap="flat">
            <a:solidFill>
              <a:schemeClr val="tx1">
                <a:shade val="95000"/>
                <a:satMod val="104999"/>
              </a:schemeClr>
            </a:solidFill>
            <a:prstDash val="solid"/>
            <a:round/>
            <a:tailEnd type="arrow" w="med" len="med"/>
          </a:ln>
        </p:spPr>
        <p:style>
          <a:lnRef idx="2">
            <a:schemeClr val="accent1"/>
          </a:lnRef>
          <a:fillRef idx="1">
            <a:schemeClr val="accent1"/>
          </a:fillRef>
          <a:effectRef idx="2">
            <a:schemeClr val="accent1"/>
          </a:effectRef>
          <a:fontRef idx="minor">
            <a:srgbClr val="FFFFFF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 flipH="1" flipV="1">
            <a:off x="5715000" y="3028950"/>
            <a:ext cx="518416" cy="477755"/>
          </a:xfrm>
          <a:prstGeom prst="straightConnector1">
            <a:avLst/>
          </a:prstGeom>
          <a:ln w="28575" cap="flat">
            <a:solidFill>
              <a:schemeClr val="tx1">
                <a:shade val="95000"/>
                <a:satMod val="104999"/>
              </a:schemeClr>
            </a:solidFill>
            <a:prstDash val="solid"/>
            <a:round/>
            <a:tailEnd type="arrow" w="med" len="med"/>
          </a:ln>
        </p:spPr>
        <p:style>
          <a:lnRef idx="2">
            <a:schemeClr val="accent1"/>
          </a:lnRef>
          <a:fillRef idx="1">
            <a:schemeClr val="accent1"/>
          </a:fillRef>
          <a:effectRef idx="2">
            <a:schemeClr val="accent1"/>
          </a:effectRef>
          <a:fontRef idx="minor">
            <a:srgbClr val="FFFFFF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 flipH="1" flipV="1">
            <a:off x="6369477" y="2952750"/>
            <a:ext cx="1707723" cy="599736"/>
          </a:xfrm>
          <a:prstGeom prst="straightConnector1">
            <a:avLst/>
          </a:prstGeom>
          <a:ln w="28575" cap="flat">
            <a:solidFill>
              <a:schemeClr val="tx1">
                <a:shade val="95000"/>
                <a:satMod val="104999"/>
              </a:schemeClr>
            </a:solidFill>
            <a:prstDash val="solid"/>
            <a:round/>
            <a:tailEnd type="arrow" w="med" len="med"/>
          </a:ln>
        </p:spPr>
        <p:style>
          <a:lnRef idx="2">
            <a:schemeClr val="accent1"/>
          </a:lnRef>
          <a:fillRef idx="1">
            <a:schemeClr val="accent1"/>
          </a:fillRef>
          <a:effectRef idx="2">
            <a:schemeClr val="accent1"/>
          </a:effectRef>
          <a:fontRef idx="minor">
            <a:srgbClr val="FFFFFF"/>
          </a:fontRef>
        </p:style>
      </p:cxn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3659010" cy="2053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094" y="-17689"/>
            <a:ext cx="2689111" cy="26891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53526"/>
            <a:ext cx="3354284" cy="32804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010" y="-35718"/>
            <a:ext cx="2152940" cy="2152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4284" y="2053526"/>
            <a:ext cx="2455904" cy="3089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9024" y="2775921"/>
            <a:ext cx="3383075" cy="2410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152" y="534760"/>
            <a:ext cx="8480651" cy="4551589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/>
              </a:rPr>
              <a:t>Ma occupiamoci ora</a:t>
            </a:r>
          </a:p>
          <a:p>
            <a:pPr algn="ctr"/>
            <a:r>
              <a:rPr lang="en-US" sz="6000" dirty="0">
                <a:solidFill>
                  <a:schemeClr val="tx1"/>
                </a:solidFill>
                <a:latin typeface="Comic Sans MS"/>
              </a:rPr>
              <a:t>di qualcosa di più recente </a:t>
            </a:r>
          </a:p>
          <a:p>
            <a:pPr algn="ctr"/>
            <a:r>
              <a:rPr lang="en-US" sz="6000" dirty="0">
                <a:solidFill>
                  <a:schemeClr val="tx1"/>
                </a:solidFill>
                <a:latin typeface="Comic Sans MS"/>
              </a:rPr>
              <a:t>e meno noto ai più...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895541"/>
            <a:ext cx="2733609" cy="27336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448" y="488373"/>
            <a:ext cx="7908385" cy="1168977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dirty="0">
                <a:latin typeface="Comic Sans MS"/>
              </a:rPr>
              <a:t>                                        </a:t>
            </a:r>
            <a:r>
              <a:rPr lang="it" sz="2000" dirty="0">
                <a:latin typeface="Comic Sans MS"/>
              </a:rPr>
              <a:t>è uno scienziato del  </a:t>
            </a:r>
            <a:r>
              <a:rPr lang="it" sz="2000" dirty="0" err="1">
                <a:latin typeface="Comic Sans MS"/>
              </a:rPr>
              <a:t>Genome</a:t>
            </a:r>
            <a:r>
              <a:rPr lang="it" sz="2000" dirty="0">
                <a:latin typeface="Comic Sans MS"/>
              </a:rPr>
              <a:t> </a:t>
            </a:r>
            <a:r>
              <a:rPr lang="it" sz="2000" dirty="0" err="1">
                <a:latin typeface="Comic Sans MS"/>
              </a:rPr>
              <a:t>Sciences</a:t>
            </a:r>
            <a:r>
              <a:rPr lang="it" sz="2000" dirty="0">
                <a:latin typeface="Comic Sans MS"/>
              </a:rPr>
              <a:t> </a:t>
            </a:r>
            <a:r>
              <a:rPr lang="it" sz="2000" dirty="0" err="1">
                <a:latin typeface="Comic Sans MS"/>
              </a:rPr>
              <a:t>Centre</a:t>
            </a:r>
            <a:r>
              <a:rPr lang="it" sz="2000" dirty="0">
                <a:latin typeface="Comic Sans MS"/>
              </a:rPr>
              <a:t> di Vancouver che si occupa di visualizzazione di dati in ambito </a:t>
            </a:r>
            <a:r>
              <a:rPr lang="it" sz="2000" dirty="0" err="1">
                <a:latin typeface="Comic Sans MS"/>
              </a:rPr>
              <a:t>bioinformatico</a:t>
            </a:r>
            <a:r>
              <a:rPr lang="en-US" sz="2000" dirty="0">
                <a:latin typeface="Comic Sans MS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127" y="497296"/>
            <a:ext cx="2919673" cy="254886"/>
          </a:xfrm>
          <a:prstGeom prst="rect">
            <a:avLst/>
          </a:prstGeom>
        </p:spPr>
        <p:txBody>
          <a:bodyPr vert="horz" wrap="square" lIns="95250" tIns="47625" rIns="95250" bIns="47625" rtlCol="0">
            <a:spAutoFit/>
          </a:bodyPr>
          <a:lstStyle/>
          <a:p>
            <a:r>
              <a:rPr lang="it" b="1" i="1" cap="all" dirty="0" err="1">
                <a:solidFill>
                  <a:srgbClr val="FF0000"/>
                </a:solidFill>
                <a:latin typeface="Comic Sans MS"/>
              </a:rPr>
              <a:t>martin</a:t>
            </a:r>
            <a:r>
              <a:rPr lang="it" b="1" i="1" cap="all" dirty="0">
                <a:solidFill>
                  <a:srgbClr val="FF0000"/>
                </a:solidFill>
                <a:latin typeface="Comic Sans MS"/>
              </a:rPr>
              <a:t> </a:t>
            </a:r>
            <a:r>
              <a:rPr lang="it" b="1" i="1" cap="all" dirty="0" err="1">
                <a:solidFill>
                  <a:srgbClr val="FF0000"/>
                </a:solidFill>
                <a:latin typeface="Comic Sans MS"/>
              </a:rPr>
              <a:t>krzywinski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8040" y="3071812"/>
            <a:ext cx="6613071" cy="887866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88559" y="3014685"/>
            <a:ext cx="7317241" cy="1081065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Comic Sans MS"/>
              </a:rPr>
              <a:t>Qui di seguito presenteremo 3 delle sue opere più interessanti.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2499" y="895350"/>
            <a:ext cx="68792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Senza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pennello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e </a:t>
            </a:r>
            <a:r>
              <a:rPr lang="en-US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colori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in </a:t>
            </a:r>
            <a:r>
              <a:rPr lang="en-US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tubetto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ma solo un </a:t>
            </a:r>
            <a:r>
              <a:rPr lang="en-US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calcolatore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un </a:t>
            </a:r>
            <a:r>
              <a:rPr lang="en-US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’ di computer </a:t>
            </a:r>
            <a:r>
              <a:rPr lang="en-US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grafica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moderna</a:t>
            </a:r>
            <a:r>
              <a:rPr lang="is-I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…</a:t>
            </a:r>
            <a:endParaRPr lang="en-US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4419600" y="1885950"/>
            <a:ext cx="304800" cy="9906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622" y="285750"/>
            <a:ext cx="8182840" cy="1019510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sz="2000" dirty="0">
                <a:latin typeface="Comic Sans MS"/>
              </a:rPr>
              <a:t>L'artista rumeno</a:t>
            </a:r>
            <a:r>
              <a:rPr lang="it" dirty="0">
                <a:latin typeface="Comic Sans MS"/>
              </a:rPr>
              <a:t>                                  </a:t>
            </a:r>
            <a:r>
              <a:rPr lang="en-US" dirty="0">
                <a:latin typeface="Comic Sans MS"/>
              </a:rPr>
              <a:t>   </a:t>
            </a:r>
            <a:r>
              <a:rPr lang="en-US" sz="2000" dirty="0">
                <a:latin typeface="Comic Sans MS"/>
              </a:rPr>
              <a:t>fu il primo ad avere l'idea di rappresentare  π  come un percorso </a:t>
            </a:r>
            <a:r>
              <a:rPr lang="en-US" sz="2000" dirty="0" err="1">
                <a:latin typeface="Comic Sans MS"/>
              </a:rPr>
              <a:t>tra</a:t>
            </a:r>
            <a:r>
              <a:rPr lang="en-US" sz="2000" dirty="0">
                <a:latin typeface="Comic Sans MS"/>
              </a:rPr>
              <a:t> </a:t>
            </a:r>
            <a:r>
              <a:rPr lang="en-US" sz="2000" dirty="0" err="1" smtClean="0">
                <a:latin typeface="Comic Sans MS"/>
              </a:rPr>
              <a:t>cifre</a:t>
            </a:r>
            <a:r>
              <a:rPr lang="en-US" sz="2000" dirty="0" smtClean="0">
                <a:latin typeface="Comic Sans MS"/>
              </a:rPr>
              <a:t> successive </a:t>
            </a:r>
            <a:r>
              <a:rPr lang="en-US" sz="2000" dirty="0" err="1" smtClean="0">
                <a:latin typeface="Comic Sans MS"/>
              </a:rPr>
              <a:t>alle</a:t>
            </a:r>
            <a:r>
              <a:rPr lang="en-US" sz="2000" dirty="0" smtClean="0">
                <a:latin typeface="Comic Sans MS"/>
              </a:rPr>
              <a:t> </a:t>
            </a:r>
            <a:r>
              <a:rPr lang="en-US" sz="2000" dirty="0">
                <a:latin typeface="Comic Sans MS"/>
              </a:rPr>
              <a:t>quali viene assegnato un colore specifico.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222" y="1600200"/>
            <a:ext cx="2805227" cy="28800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8012" y="284184"/>
            <a:ext cx="2961098" cy="306366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it" sz="2000" b="1" dirty="0">
                <a:solidFill>
                  <a:srgbClr val="FF0000"/>
                </a:solidFill>
                <a:latin typeface="Comic Sans MS"/>
              </a:rPr>
              <a:t>Cristian </a:t>
            </a:r>
            <a:r>
              <a:rPr lang="it" sz="2000" b="1" dirty="0" err="1">
                <a:solidFill>
                  <a:srgbClr val="FF0000"/>
                </a:solidFill>
                <a:latin typeface="Comic Sans MS"/>
              </a:rPr>
              <a:t>Ilies</a:t>
            </a:r>
            <a:r>
              <a:rPr lang="it" sz="2000" b="1" dirty="0">
                <a:solidFill>
                  <a:srgbClr val="FF0000"/>
                </a:solidFill>
                <a:latin typeface="Comic Sans MS"/>
              </a:rPr>
              <a:t> </a:t>
            </a:r>
            <a:r>
              <a:rPr lang="it" sz="2000" b="1" dirty="0" err="1">
                <a:solidFill>
                  <a:srgbClr val="FF0000"/>
                </a:solidFill>
                <a:latin typeface="Comic Sans MS"/>
              </a:rPr>
              <a:t>Vasile</a:t>
            </a:r>
            <a:r>
              <a:rPr lang="en-US" sz="2000" b="1" dirty="0">
                <a:solidFill>
                  <a:srgbClr val="FF0000"/>
                </a:solidFill>
                <a:latin typeface="Comic Sans MS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800" y="4594533"/>
            <a:ext cx="6710478" cy="465512"/>
          </a:xfrm>
          <a:prstGeom prst="rect">
            <a:avLst/>
          </a:prstGeom>
        </p:spPr>
        <p:txBody>
          <a:bodyPr vert="horz" wrap="square" lIns="95250" tIns="47625" rIns="95250" bIns="47625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Un po' come tessere su un telaio circolare....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231" y="132145"/>
            <a:ext cx="8386141" cy="4360793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76372" y="742950"/>
            <a:ext cx="6149836" cy="1316881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sz="2000" dirty="0">
                <a:solidFill>
                  <a:srgbClr val="FFFFFF"/>
                </a:solidFill>
                <a:latin typeface="Comic Sans MS"/>
              </a:rPr>
              <a:t>L'idea di </a:t>
            </a:r>
            <a:r>
              <a:rPr lang="it" sz="2000" dirty="0" err="1">
                <a:solidFill>
                  <a:srgbClr val="FFFFFF"/>
                </a:solidFill>
                <a:latin typeface="Comic Sans MS"/>
              </a:rPr>
              <a:t>Krzywinski</a:t>
            </a:r>
            <a:r>
              <a:rPr lang="en-US" sz="2000" dirty="0">
                <a:solidFill>
                  <a:srgbClr val="FFFFFF"/>
                </a:solidFill>
                <a:latin typeface="Comic Sans M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omic Sans MS"/>
              </a:rPr>
              <a:t>consiste</a:t>
            </a:r>
            <a:r>
              <a:rPr lang="en-US" sz="2000" dirty="0">
                <a:solidFill>
                  <a:srgbClr val="FFFFFF"/>
                </a:solidFill>
                <a:latin typeface="Comic Sans MS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Comic Sans MS"/>
              </a:rPr>
              <a:t>nell’inserire</a:t>
            </a:r>
            <a:r>
              <a:rPr lang="en-US" sz="2000" dirty="0" smtClean="0">
                <a:solidFill>
                  <a:srgbClr val="FFFFFF"/>
                </a:solidFill>
                <a:latin typeface="Comic Sans MS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Comic Sans MS"/>
              </a:rPr>
              <a:t>ulteriori</a:t>
            </a:r>
            <a:r>
              <a:rPr lang="en-US" sz="2000" dirty="0" smtClean="0">
                <a:solidFill>
                  <a:srgbClr val="FFFFFF"/>
                </a:solidFill>
                <a:latin typeface="Comic Sans MS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Comic Sans MS"/>
              </a:rPr>
              <a:t>informazioni.</a:t>
            </a:r>
          </a:p>
          <a:p>
            <a:endParaRPr lang="en-US" sz="2000" dirty="0">
              <a:solidFill>
                <a:srgbClr val="FFFFFF"/>
              </a:solidFill>
              <a:latin typeface="Comic Sans MS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4648" y="2190750"/>
            <a:ext cx="7267798" cy="1019510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/>
              </a:rPr>
              <a:t>Quello che si vuole mostrare </a:t>
            </a:r>
            <a:r>
              <a:rPr lang="en-US" sz="2000" dirty="0" err="1">
                <a:solidFill>
                  <a:srgbClr val="FF0000"/>
                </a:solidFill>
                <a:latin typeface="Comic Sans MS"/>
              </a:rPr>
              <a:t>è</a:t>
            </a:r>
            <a:r>
              <a:rPr lang="en-US" sz="2000" dirty="0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omic Sans MS"/>
              </a:rPr>
              <a:t>quante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</a:rPr>
              <a:t> volte </a:t>
            </a:r>
            <a:r>
              <a:rPr lang="en-US" sz="2000" dirty="0" err="1" smtClean="0">
                <a:solidFill>
                  <a:srgbClr val="FF0000"/>
                </a:solidFill>
                <a:latin typeface="Comic Sans MS"/>
              </a:rPr>
              <a:t>una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omic Sans MS"/>
              </a:rPr>
              <a:t>determinata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omic Sans MS"/>
              </a:rPr>
              <a:t>cifra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omic Sans MS"/>
              </a:rPr>
              <a:t>si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omic Sans MS"/>
              </a:rPr>
              <a:t>ripete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omic Sans MS"/>
              </a:rPr>
              <a:t>consecutivamente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omic Sans MS"/>
              </a:rPr>
              <a:t>tra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mic Sans MS"/>
              </a:rPr>
              <a:t>i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Comic Sans MS"/>
              </a:rPr>
              <a:t>decimali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</a:rPr>
              <a:t> di pi </a:t>
            </a:r>
            <a:r>
              <a:rPr lang="en-US" sz="2000" dirty="0" err="1" smtClean="0">
                <a:solidFill>
                  <a:srgbClr val="FF0000"/>
                </a:solidFill>
                <a:latin typeface="Comic Sans MS"/>
              </a:rPr>
              <a:t>greco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</a:rPr>
              <a:t>.</a:t>
            </a:r>
            <a:endParaRPr lang="en-US" sz="2000" dirty="0">
              <a:solidFill>
                <a:srgbClr val="FF0000"/>
              </a:solidFill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8261" y="3943350"/>
            <a:ext cx="7786139" cy="403957"/>
          </a:xfrm>
          <a:prstGeom prst="rect">
            <a:avLst/>
          </a:prstGeom>
        </p:spPr>
        <p:txBody>
          <a:bodyPr vert="horz" wrap="square" lIns="95250" tIns="47625" rIns="95250" bIns="47625" rtlCol="0">
            <a:spAutoFit/>
          </a:bodyPr>
          <a:lstStyle/>
          <a:p>
            <a:r>
              <a:rPr lang="it" sz="2000" dirty="0">
                <a:latin typeface="Comic Sans MS"/>
              </a:rPr>
              <a:t>Per capire meglio questo concetto aiutiamoci con un' immagine...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840"/>
            <a:ext cx="9148518" cy="4863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1662" y="752091"/>
            <a:ext cx="5439529" cy="3811370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47725"/>
            <a:ext cx="7620000" cy="3448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961" y="635453"/>
            <a:ext cx="4508046" cy="45080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6428" y="256494"/>
            <a:ext cx="7527471" cy="455158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en-US" sz="2000" dirty="0">
                <a:latin typeface="Comic Sans MS"/>
              </a:rPr>
              <a:t>Ed ecco il risultato finale per le prime 1000 cifre di pi greco!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2389" y="1674359"/>
            <a:ext cx="1634217" cy="2367642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endParaRPr dirty="0"/>
          </a:p>
          <a:p>
            <a:endParaRPr dirty="0"/>
          </a:p>
          <a:p>
            <a:r>
              <a:rPr lang="it" i="1" u="none" dirty="0">
                <a:latin typeface="Comic Sans MS"/>
              </a:rPr>
              <a:t>Titolo opera</a:t>
            </a:r>
            <a:r>
              <a:rPr lang="it" i="1" u="none" dirty="0" err="1">
                <a:latin typeface="Comic Sans MS"/>
              </a:rPr>
              <a:t>:</a:t>
            </a:r>
          </a:p>
          <a:p>
            <a:r>
              <a:rPr lang="it" sz="1600" i="1" u="none" dirty="0" err="1">
                <a:latin typeface="Comic Sans MS"/>
              </a:rPr>
              <a:t>Circos</a:t>
            </a:r>
            <a:r>
              <a:rPr lang="it" sz="1600" i="1" u="none" dirty="0">
                <a:latin typeface="Comic Sans MS"/>
              </a:rPr>
              <a:t> art </a:t>
            </a:r>
            <a:r>
              <a:rPr lang="it" sz="1600" i="1" u="none" dirty="0" err="1">
                <a:latin typeface="Comic Sans MS"/>
              </a:rPr>
              <a:t>of</a:t>
            </a:r>
            <a:r>
              <a:rPr lang="it" sz="1600" i="1" u="none" dirty="0">
                <a:latin typeface="Comic Sans MS"/>
              </a:rPr>
              <a:t> </a:t>
            </a:r>
            <a:r>
              <a:rPr lang="it" sz="1600" i="1" u="none" dirty="0" err="1">
                <a:latin typeface="Comic Sans MS"/>
              </a:rPr>
              <a:t>π—transition</a:t>
            </a:r>
            <a:r>
              <a:rPr lang="it" sz="1600" i="1" u="none" dirty="0">
                <a:latin typeface="Comic Sans MS"/>
              </a:rPr>
              <a:t> </a:t>
            </a:r>
            <a:r>
              <a:rPr lang="it" sz="1600" i="1" u="none" dirty="0" err="1">
                <a:latin typeface="Comic Sans MS"/>
              </a:rPr>
              <a:t>paths</a:t>
            </a:r>
            <a:r>
              <a:rPr lang="it" sz="1600" i="1" u="none" dirty="0">
                <a:latin typeface="Comic Sans MS"/>
              </a:rPr>
              <a:t> </a:t>
            </a:r>
            <a:r>
              <a:rPr lang="it" sz="1600" i="1" u="none" dirty="0" err="1">
                <a:latin typeface="Comic Sans MS"/>
              </a:rPr>
              <a:t>and</a:t>
            </a:r>
            <a:r>
              <a:rPr lang="it" sz="1600" i="1" u="none" dirty="0">
                <a:latin typeface="Comic Sans MS"/>
              </a:rPr>
              <a:t> </a:t>
            </a:r>
            <a:r>
              <a:rPr lang="it" sz="1600" i="1" u="none" dirty="0" err="1">
                <a:latin typeface="Comic Sans MS"/>
              </a:rPr>
              <a:t>bubbles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 greco * La bellezza della matematic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7327"/>
            <a:ext cx="9131011" cy="5150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0241" y="421141"/>
            <a:ext cx="7439705" cy="1000125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dirty="0">
                <a:latin typeface="Comic Sans MS"/>
              </a:rPr>
              <a:t>Le bolle di colore periferiche che contano il numero di </a:t>
            </a:r>
            <a:r>
              <a:rPr lang="it" dirty="0" err="1">
                <a:latin typeface="Comic Sans MS"/>
              </a:rPr>
              <a:t>links</a:t>
            </a:r>
            <a:r>
              <a:rPr lang="it" dirty="0">
                <a:latin typeface="Comic Sans MS"/>
              </a:rPr>
              <a:t> mostrano chiaramente le regioni di pi greco in cui le coppie di cifre consecutive sono più frequenti.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2051" y="1545771"/>
            <a:ext cx="7929562" cy="1306285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dirty="0">
                <a:solidFill>
                  <a:schemeClr val="tx1"/>
                </a:solidFill>
                <a:latin typeface="Comic Sans MS"/>
              </a:rPr>
              <a:t>Quest'opera è incredibilmente affascinante </a:t>
            </a:r>
            <a:r>
              <a:rPr lang="it" dirty="0" err="1">
                <a:solidFill>
                  <a:schemeClr val="tx1"/>
                </a:solidFill>
                <a:latin typeface="Comic Sans MS"/>
              </a:rPr>
              <a:t>poichè</a:t>
            </a:r>
            <a:r>
              <a:rPr lang="en-US" dirty="0">
                <a:solidFill>
                  <a:schemeClr val="tx1"/>
                </a:solidFill>
                <a:latin typeface="Comic Sans MS"/>
              </a:rPr>
              <a:t> salta subito all'occhio il cerchio viola corrispondente al numero 9 dovuto alla presenza di 6 nove consecutivi in posizione 762.</a:t>
            </a:r>
          </a:p>
        </p:txBody>
      </p:sp>
      <p:sp>
        <p:nvSpPr>
          <p:cNvPr id="4" name="Down Arrow 3"/>
          <p:cNvSpPr/>
          <p:nvPr/>
        </p:nvSpPr>
        <p:spPr>
          <a:xfrm>
            <a:off x="4325030" y="2556101"/>
            <a:ext cx="336776" cy="571500"/>
          </a:xfrm>
          <a:prstGeom prst="downArrow">
            <a:avLst/>
          </a:prstGeom>
          <a:solidFill>
            <a:srgbClr val="00B0F0"/>
          </a:solidFill>
          <a:ln w="28575" cap="flat">
            <a:solidFill>
              <a:srgbClr val="00B0F0">
                <a:shade val="50000"/>
              </a:srgbClr>
            </a:solidFill>
            <a:prstDash val="solid"/>
            <a:round/>
          </a:ln>
          <a:effectLst>
            <a:outerShdw>
              <a:srgbClr val="FFFFFF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2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9777" y="3168423"/>
            <a:ext cx="3854224" cy="373179"/>
          </a:xfrm>
          <a:prstGeom prst="rect">
            <a:avLst/>
          </a:prstGeom>
        </p:spPr>
        <p:txBody>
          <a:bodyPr vert="horz" wrap="square" lIns="95250" tIns="47625" rIns="95250" bIns="47625" rtlCol="0">
            <a:spAutoFit/>
          </a:bodyPr>
          <a:lstStyle/>
          <a:p>
            <a:r>
              <a:rPr lang="it" dirty="0">
                <a:latin typeface="Comic Sans MS"/>
              </a:rPr>
              <a:t>Abbiamo individuato il </a:t>
            </a:r>
            <a:r>
              <a:rPr lang="it" dirty="0" smtClean="0">
                <a:latin typeface="Comic Sans MS"/>
              </a:rPr>
              <a:t>cosiddetto</a:t>
            </a:r>
            <a:endParaRPr lang="it" sz="2400" dirty="0">
              <a:solidFill>
                <a:srgbClr val="FF0000"/>
              </a:solidFill>
              <a:latin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7878" y="3856944"/>
            <a:ext cx="7256008" cy="989919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dirty="0">
                <a:latin typeface="Comic Sans MS"/>
              </a:rPr>
              <a:t>                                 </a:t>
            </a:r>
            <a:r>
              <a:rPr lang="en-US" dirty="0">
                <a:latin typeface="Comic Sans MS"/>
              </a:rPr>
              <a:t>questa sequenza di cifre appare molto presto rispetto a quello che ci aspetterebbe dal calcolo delle probabilità!!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0560" y="3856944"/>
            <a:ext cx="2019081" cy="442134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/>
              </a:rPr>
              <a:t> ATTENZIONE: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94866" y="3079937"/>
            <a:ext cx="2833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" sz="2400" b="1" dirty="0">
                <a:solidFill>
                  <a:srgbClr val="FF0000"/>
                </a:solidFill>
                <a:latin typeface="Comic Sans MS"/>
              </a:rPr>
              <a:t>punto di Feynman</a:t>
            </a:r>
            <a:endParaRPr lang="it-IT" sz="2400" b="1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776" y="265339"/>
            <a:ext cx="8399009" cy="1928812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dirty="0">
                <a:latin typeface="Comic Sans MS"/>
              </a:rPr>
              <a:t>Parliamo ora di un'altra importante opera di </a:t>
            </a:r>
            <a:r>
              <a:rPr lang="it" dirty="0" err="1">
                <a:latin typeface="Comic Sans MS"/>
              </a:rPr>
              <a:t>Krzywinski</a:t>
            </a:r>
            <a:r>
              <a:rPr lang="it" dirty="0">
                <a:latin typeface="Comic Sans MS"/>
              </a:rPr>
              <a:t> che mostra efficacemente </a:t>
            </a:r>
            <a:r>
              <a:rPr lang="it" dirty="0" err="1">
                <a:latin typeface="Comic Sans MS"/>
              </a:rPr>
              <a:t>perchè</a:t>
            </a:r>
            <a:r>
              <a:rPr lang="it" dirty="0">
                <a:latin typeface="Comic Sans MS"/>
              </a:rPr>
              <a:t> si è indotti a pensare che pi greco sia un</a:t>
            </a:r>
          </a:p>
          <a:p>
            <a:pPr algn="ctr"/>
            <a:r>
              <a:rPr lang="it" dirty="0">
                <a:latin typeface="Comic Sans MS"/>
              </a:rPr>
              <a:t> </a:t>
            </a:r>
            <a:r>
              <a:rPr lang="it" sz="2400" dirty="0">
                <a:solidFill>
                  <a:srgbClr val="FF0000"/>
                </a:solidFill>
                <a:latin typeface="Comic Sans MS"/>
              </a:rPr>
              <a:t>numero normale</a:t>
            </a:r>
            <a:r>
              <a:rPr lang="it" dirty="0">
                <a:latin typeface="Comic Sans MS"/>
              </a:rPr>
              <a:t>, ovvero che le sue cifre siano casuali </a:t>
            </a:r>
          </a:p>
          <a:p>
            <a:pPr algn="ctr"/>
            <a:r>
              <a:rPr lang="it" dirty="0">
                <a:latin typeface="Comic Sans MS"/>
              </a:rPr>
              <a:t>secondo una certa accezione statistica.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277" y="2145166"/>
            <a:ext cx="5715000" cy="22383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402" y="74839"/>
            <a:ext cx="8205107" cy="928687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dirty="0">
                <a:latin typeface="Comic Sans MS"/>
              </a:rPr>
              <a:t>Organizzando le cifre di Pi greco su una </a:t>
            </a:r>
            <a:r>
              <a:rPr lang="it" sz="2400" dirty="0">
                <a:solidFill>
                  <a:srgbClr val="FF0000"/>
                </a:solidFill>
                <a:latin typeface="Comic Sans MS"/>
              </a:rPr>
              <a:t>spirale archimedea</a:t>
            </a:r>
            <a:r>
              <a:rPr lang="it" dirty="0">
                <a:latin typeface="Comic Sans MS"/>
              </a:rPr>
              <a:t> per i suoi intrinseci richiami matematici a tale numero, detto anche numero di Archimede, </a:t>
            </a:r>
            <a:r>
              <a:rPr lang="it" dirty="0" err="1">
                <a:latin typeface="Comic Sans MS"/>
              </a:rPr>
              <a:t>Krzywinski</a:t>
            </a:r>
            <a:r>
              <a:rPr lang="en-US" dirty="0">
                <a:latin typeface="Comic Sans MS"/>
              </a:rPr>
              <a:t> realizza la seguente opera: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733" y="1150483"/>
            <a:ext cx="3898446" cy="38984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04289" y="2131559"/>
            <a:ext cx="1634217" cy="2367642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endParaRPr dirty="0"/>
          </a:p>
          <a:p>
            <a:endParaRPr dirty="0"/>
          </a:p>
          <a:p>
            <a:r>
              <a:rPr lang="it" i="1" u="none" dirty="0">
                <a:latin typeface="Comic Sans MS"/>
              </a:rPr>
              <a:t>Titolo opera</a:t>
            </a:r>
            <a:r>
              <a:rPr lang="it" i="1" u="none" dirty="0" err="1">
                <a:latin typeface="Comic Sans MS"/>
              </a:rPr>
              <a:t>:</a:t>
            </a:r>
          </a:p>
          <a:p>
            <a:r>
              <a:rPr lang="it" sz="1600" i="1" u="none" dirty="0" err="1">
                <a:latin typeface="Comic Sans MS"/>
              </a:rPr>
              <a:t>Spiral</a:t>
            </a:r>
            <a:r>
              <a:rPr lang="it" sz="1600" i="1" u="none" dirty="0">
                <a:latin typeface="Comic Sans MS"/>
              </a:rPr>
              <a:t> art </a:t>
            </a:r>
            <a:r>
              <a:rPr lang="it" sz="1600" i="1" u="none" dirty="0" err="1">
                <a:latin typeface="Comic Sans MS"/>
              </a:rPr>
              <a:t>of</a:t>
            </a:r>
            <a:r>
              <a:rPr lang="it" sz="1600" i="1" u="none" dirty="0">
                <a:latin typeface="Comic Sans MS"/>
              </a:rPr>
              <a:t> π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3439" y="203300"/>
            <a:ext cx="7440794" cy="935181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en-US" dirty="0">
                <a:latin typeface="Comic Sans MS"/>
              </a:rPr>
              <a:t>Come ultima opera di questa sezione riportiamo una versione gravitazionale di pi greco. In omaggio alla recente </a:t>
            </a:r>
            <a:r>
              <a:rPr lang="en-US" dirty="0" err="1">
                <a:latin typeface="Comic Sans MS"/>
              </a:rPr>
              <a:t>rivelazione</a:t>
            </a:r>
            <a:r>
              <a:rPr lang="en-US" dirty="0">
                <a:latin typeface="Comic Sans MS"/>
              </a:rPr>
              <a:t> </a:t>
            </a:r>
            <a:r>
              <a:rPr lang="en-US" dirty="0" err="1" smtClean="0">
                <a:latin typeface="Comic Sans MS"/>
              </a:rPr>
              <a:t>delle</a:t>
            </a:r>
            <a:endParaRPr lang="en-US" dirty="0">
              <a:latin typeface="Comic Sans MS"/>
            </a:endParaRPr>
          </a:p>
          <a:p>
            <a:pPr algn="ctr"/>
            <a:r>
              <a:rPr lang="en-US" dirty="0">
                <a:latin typeface="Comic Sans MS"/>
              </a:rPr>
              <a:t> </a:t>
            </a:r>
            <a:r>
              <a:rPr lang="en-US" dirty="0" smtClean="0">
                <a:latin typeface="Comic Sans MS"/>
              </a:rPr>
              <a:t>                            </a:t>
            </a:r>
            <a:r>
              <a:rPr lang="en-US" dirty="0" err="1" smtClean="0">
                <a:latin typeface="Comic Sans MS"/>
              </a:rPr>
              <a:t>l'autore</a:t>
            </a:r>
            <a:r>
              <a:rPr lang="en-US" dirty="0" smtClean="0">
                <a:latin typeface="Comic Sans MS"/>
              </a:rPr>
              <a:t> </a:t>
            </a:r>
            <a:r>
              <a:rPr lang="en-US" dirty="0">
                <a:latin typeface="Comic Sans MS"/>
              </a:rPr>
              <a:t>propone questa idea: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1539" y="1339297"/>
            <a:ext cx="7440794" cy="1204176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dirty="0">
                <a:solidFill>
                  <a:srgbClr val="FFFFFF"/>
                </a:solidFill>
                <a:latin typeface="Comic Sans MS"/>
              </a:rPr>
              <a:t>disponendo uniformemente un certo numero di cifre di π su una circonferenza ed assegnando a ciascuna cifra una propria massa </a:t>
            </a:r>
            <a:r>
              <a:rPr lang="it" dirty="0" smtClean="0">
                <a:solidFill>
                  <a:srgbClr val="FFFFFF"/>
                </a:solidFill>
                <a:latin typeface="Comic Sans MS"/>
              </a:rPr>
              <a:t>si </a:t>
            </a:r>
            <a:r>
              <a:rPr lang="it" dirty="0">
                <a:solidFill>
                  <a:srgbClr val="FFFFFF"/>
                </a:solidFill>
                <a:latin typeface="Comic Sans MS"/>
              </a:rPr>
              <a:t>può ottenere una visualizzazione dell'effetto della gravità che agisce tra di loro.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3509" y="2610151"/>
            <a:ext cx="7827065" cy="1250297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sz="2400" dirty="0">
                <a:solidFill>
                  <a:srgbClr val="14B5FD"/>
                </a:solidFill>
                <a:latin typeface="Comic Sans MS"/>
              </a:rPr>
              <a:t>Come se le cifre di π fossero tanti piccoli pianeti all'interno di un sistema solare...che seguono la stessa legge di gravitazione universale: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690" y="3918864"/>
            <a:ext cx="2257596" cy="10912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6623" y="738371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omic Sans MS"/>
              </a:rPr>
              <a:t>onde</a:t>
            </a:r>
            <a:r>
              <a:rPr lang="en-US" sz="2000" b="1" dirty="0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omic Sans MS"/>
              </a:rPr>
              <a:t>gravitazionali</a:t>
            </a:r>
            <a:endParaRPr lang="it-IT" sz="2000" b="1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831" y="607341"/>
            <a:ext cx="4264928" cy="4533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966" y="132145"/>
            <a:ext cx="5916041" cy="437095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dirty="0">
                <a:solidFill>
                  <a:srgbClr val="FF0000"/>
                </a:solidFill>
                <a:latin typeface="Comic Sans MS"/>
              </a:rPr>
              <a:t>Aiutiamoci con uno </a:t>
            </a:r>
            <a:r>
              <a:rPr lang="it" dirty="0" err="1">
                <a:solidFill>
                  <a:srgbClr val="FF0000"/>
                </a:solidFill>
                <a:latin typeface="Comic Sans MS"/>
              </a:rPr>
              <a:t>schema</a:t>
            </a:r>
            <a:r>
              <a:rPr lang="en-US" dirty="0">
                <a:solidFill>
                  <a:srgbClr val="FF0000"/>
                </a:solidFill>
                <a:latin typeface="Comic Sans MS"/>
              </a:rPr>
              <a:t>...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56689" y="1864859"/>
            <a:ext cx="1634217" cy="2367642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endParaRPr dirty="0"/>
          </a:p>
          <a:p>
            <a:endParaRPr dirty="0"/>
          </a:p>
          <a:p>
            <a:r>
              <a:rPr lang="it" i="1" u="none" dirty="0">
                <a:latin typeface="Comic Sans MS"/>
              </a:rPr>
              <a:t>Titolo opera</a:t>
            </a:r>
            <a:r>
              <a:rPr lang="it" i="1" u="none" dirty="0" err="1">
                <a:latin typeface="Comic Sans MS"/>
              </a:rPr>
              <a:t>:</a:t>
            </a:r>
          </a:p>
          <a:p>
            <a:r>
              <a:rPr lang="it" sz="1600" i="1" u="none" dirty="0" err="1">
                <a:latin typeface="Comic Sans MS"/>
              </a:rPr>
              <a:t>Gravity</a:t>
            </a:r>
            <a:r>
              <a:rPr lang="it" sz="1600" i="1" u="none" dirty="0">
                <a:latin typeface="Comic Sans MS"/>
              </a:rPr>
              <a:t> </a:t>
            </a:r>
            <a:r>
              <a:rPr lang="it" sz="1600" i="1" u="none" dirty="0" err="1">
                <a:latin typeface="Comic Sans MS"/>
              </a:rPr>
              <a:t>of</a:t>
            </a:r>
            <a:r>
              <a:rPr lang="it" sz="1600" i="1" u="none" dirty="0">
                <a:latin typeface="Comic Sans MS"/>
              </a:rPr>
              <a:t> 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45688" y="99165"/>
            <a:ext cx="4091382" cy="284620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dirty="0">
                <a:latin typeface="Comic Sans MS"/>
              </a:rPr>
              <a:t>Ed ecco che appare l'opera finale!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36" y="545986"/>
            <a:ext cx="4597513" cy="45975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031" y="336776"/>
            <a:ext cx="8184696" cy="1245053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endParaRPr lang="it" dirty="0"/>
          </a:p>
        </p:txBody>
      </p:sp>
      <p:sp>
        <p:nvSpPr>
          <p:cNvPr id="3" name="TextBox 2"/>
          <p:cNvSpPr txBox="1"/>
          <p:nvPr/>
        </p:nvSpPr>
        <p:spPr>
          <a:xfrm>
            <a:off x="529658" y="578983"/>
            <a:ext cx="7949973" cy="683758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/>
              </a:rPr>
              <a:t>Ma qualcuno si è spinto ancora oltre con queste rappresentazioni artistiche.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658" y="1962150"/>
            <a:ext cx="8174491" cy="2035173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dirty="0">
                <a:latin typeface="Comic Sans MS"/>
              </a:rPr>
              <a:t>Per celebrare il </a:t>
            </a:r>
            <a:r>
              <a:rPr lang="it" dirty="0" smtClean="0">
                <a:latin typeface="Comic Sans MS"/>
              </a:rPr>
              <a:t>famoso                che </a:t>
            </a:r>
            <a:r>
              <a:rPr lang="it" dirty="0">
                <a:latin typeface="Comic Sans MS"/>
              </a:rPr>
              <a:t>ricorre ogni anno il giorno 14 marzo</a:t>
            </a:r>
          </a:p>
          <a:p>
            <a:pPr algn="ctr"/>
            <a:endParaRPr lang="it" dirty="0" smtClean="0">
              <a:latin typeface="Comic Sans MS"/>
            </a:endParaRPr>
          </a:p>
          <a:p>
            <a:pPr algn="ctr"/>
            <a:endParaRPr lang="it" dirty="0" smtClean="0">
              <a:latin typeface="Comic Sans MS"/>
            </a:endParaRPr>
          </a:p>
          <a:p>
            <a:pPr algn="ctr"/>
            <a:r>
              <a:rPr lang="it" dirty="0" smtClean="0">
                <a:latin typeface="Comic Sans MS"/>
              </a:rPr>
              <a:t>(</a:t>
            </a:r>
            <a:r>
              <a:rPr lang="it" dirty="0">
                <a:latin typeface="Comic Sans MS"/>
              </a:rPr>
              <a:t>per commemorare questa speciale costante matematica),</a:t>
            </a:r>
          </a:p>
          <a:p>
            <a:pPr algn="ctr"/>
            <a:endParaRPr lang="it" dirty="0">
              <a:latin typeface="Comic Sans MS"/>
            </a:endParaRPr>
          </a:p>
          <a:p>
            <a:pPr algn="ctr"/>
            <a:endParaRPr lang="it" dirty="0">
              <a:latin typeface="Comic Sans MS"/>
            </a:endParaRPr>
          </a:p>
          <a:p>
            <a:pPr algn="ctr"/>
            <a:endParaRPr lang="it" dirty="0">
              <a:latin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5201" y="192473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" sz="2000" b="1" dirty="0">
                <a:solidFill>
                  <a:srgbClr val="FF0000"/>
                </a:solidFill>
                <a:latin typeface="Comic Sans MS"/>
              </a:rPr>
              <a:t>Pi Day</a:t>
            </a:r>
            <a:endParaRPr lang="it-IT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96701" y="2288842"/>
            <a:ext cx="1676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" sz="2800" dirty="0">
                <a:solidFill>
                  <a:srgbClr val="FF0000"/>
                </a:solidFill>
                <a:latin typeface="Comic Sans MS"/>
              </a:rPr>
              <a:t>(3/14)</a:t>
            </a:r>
          </a:p>
          <a:p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363855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" dirty="0">
                <a:latin typeface="Comic Sans MS"/>
              </a:rPr>
              <a:t>nel 2014 la compagnia AirSign Aerial Advertising ha voluto letteralmente lanciare π tra i cieli di Austin</a:t>
            </a:r>
            <a:r>
              <a:rPr lang="en-US" dirty="0">
                <a:latin typeface="Comic Sans MS"/>
              </a:rPr>
              <a:t>, Texas.</a:t>
            </a:r>
          </a:p>
          <a:p>
            <a:pPr algn="ctr"/>
            <a:endParaRPr lang="it-IT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2674" y="166687"/>
            <a:ext cx="7725455" cy="1204176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dirty="0">
                <a:latin typeface="Comic Sans MS"/>
              </a:rPr>
              <a:t>Utilizzando 5 aircraft sincronizzati dotati di dot-matrix technology flying è stato possibile scrivere </a:t>
            </a:r>
            <a:r>
              <a:rPr lang="it-IT" dirty="0" smtClean="0">
                <a:solidFill>
                  <a:srgbClr val="FF0000"/>
                </a:solidFill>
                <a:latin typeface="Comic Sans MS"/>
              </a:rPr>
              <a:t>centinaia</a:t>
            </a:r>
            <a:r>
              <a:rPr lang="it" dirty="0" smtClean="0">
                <a:latin typeface="Comic Sans MS"/>
              </a:rPr>
              <a:t> </a:t>
            </a:r>
            <a:r>
              <a:rPr lang="it" dirty="0">
                <a:latin typeface="Comic Sans MS"/>
              </a:rPr>
              <a:t>di cifre decimali di pi greco a 10 000 piedi di altitudine...ricoprendo il cielo di tutta la città con una spirale di numeri lunga diverse miglia.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697" y="1489982"/>
            <a:ext cx="4871357" cy="365351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7783" y="43542"/>
            <a:ext cx="8245928" cy="612321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en-US" dirty="0"/>
              <a:t>In questo video una simile manifestazione sopra la baia di San Francisco</a:t>
            </a:r>
          </a:p>
        </p:txBody>
      </p:sp>
      <p:pic>
        <p:nvPicPr>
          <p:cNvPr id="4" name="Pi in the Sk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386993"/>
            <a:ext cx="8458200" cy="4753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4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3420" y="2012674"/>
            <a:ext cx="7146009" cy="1057162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37206" y="1581150"/>
            <a:ext cx="7803488" cy="2585323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effectLst/>
              </a:rPr>
              <a:t>Seconda</a:t>
            </a:r>
            <a:r>
              <a:rPr lang="en-US" sz="5400" b="1" cap="none" spc="0" dirty="0" smtClean="0">
                <a:ln/>
                <a:effectLst/>
              </a:rPr>
              <a:t> parte:</a:t>
            </a:r>
          </a:p>
          <a:p>
            <a:pPr algn="ctr"/>
            <a:r>
              <a:rPr lang="en-US" sz="5400" b="1" dirty="0" smtClean="0">
                <a:ln/>
              </a:rPr>
              <a:t>La </a:t>
            </a:r>
            <a:r>
              <a:rPr lang="en-US" sz="5400" b="1" dirty="0" err="1" smtClean="0">
                <a:ln/>
              </a:rPr>
              <a:t>poesia</a:t>
            </a:r>
            <a:r>
              <a:rPr lang="en-US" sz="5400" b="1" dirty="0" smtClean="0">
                <a:ln/>
              </a:rPr>
              <a:t> di PI-GRECO</a:t>
            </a:r>
          </a:p>
          <a:p>
            <a:pPr algn="ctr"/>
            <a:endParaRPr lang="en-US" sz="5400" b="1" cap="none" spc="0" dirty="0">
              <a:ln/>
              <a:effectLst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8021" y="142875"/>
            <a:ext cx="7429500" cy="581705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en-US" sz="2400" dirty="0">
                <a:latin typeface="Comic Sans MS"/>
              </a:rPr>
              <a:t>La definizione di pi greco è semplicissima...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476" y="772885"/>
            <a:ext cx="3943350" cy="2762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90210" y="3790575"/>
            <a:ext cx="1744513" cy="303882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23469" y="3801830"/>
            <a:ext cx="1879572" cy="292628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20993" y="3807457"/>
            <a:ext cx="2059651" cy="270118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it" dirty="0">
                <a:latin typeface="Comic Sans MS"/>
              </a:rPr>
              <a:t>ma è un numero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0953" y="3739989"/>
            <a:ext cx="2370873" cy="270118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omic Sans MS"/>
              </a:rPr>
              <a:t>IRRAZIONALE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4776" y="3790575"/>
            <a:ext cx="3006443" cy="508546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en-US" dirty="0">
                <a:latin typeface="Comic Sans MS"/>
              </a:rPr>
              <a:t>: le sue cifre decimali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62609" y="4239912"/>
            <a:ext cx="6623000" cy="764339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endParaRPr lang="it" dirty="0"/>
          </a:p>
        </p:txBody>
      </p:sp>
      <p:sp>
        <p:nvSpPr>
          <p:cNvPr id="10" name="TextBox 9"/>
          <p:cNvSpPr txBox="1"/>
          <p:nvPr/>
        </p:nvSpPr>
        <p:spPr>
          <a:xfrm>
            <a:off x="2215601" y="4094458"/>
            <a:ext cx="6764617" cy="562746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en-US" dirty="0">
                <a:latin typeface="Comic Sans MS"/>
              </a:rPr>
              <a:t>non formano sequenze periodiche e continuano all'infinito: 3,14159265358979323846264338327950288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5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867" y="285750"/>
            <a:ext cx="2661857" cy="43358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4334" y="514350"/>
            <a:ext cx="8092848" cy="1030741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sz="2000" dirty="0">
                <a:latin typeface="Comic Sans MS"/>
              </a:rPr>
              <a:t>Apriamo la sezione con un omaggio al grande</a:t>
            </a:r>
          </a:p>
          <a:p>
            <a:pPr algn="ctr"/>
            <a:r>
              <a:rPr lang="it" sz="2400" dirty="0">
                <a:solidFill>
                  <a:srgbClr val="FF0000"/>
                </a:solidFill>
                <a:latin typeface="Comic Sans MS"/>
              </a:rPr>
              <a:t> Dante Alighieri</a:t>
            </a:r>
            <a:r>
              <a:rPr lang="it" sz="2000" dirty="0">
                <a:latin typeface="Comic Sans MS"/>
              </a:rPr>
              <a:t> con La Divina Commedia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26884" y="1962150"/>
            <a:ext cx="6317116" cy="2035173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dirty="0">
                <a:latin typeface="Comic Sans MS"/>
              </a:rPr>
              <a:t>"Quale è ‘l </a:t>
            </a:r>
            <a:r>
              <a:rPr lang="it" dirty="0" err="1">
                <a:latin typeface="Comic Sans MS"/>
              </a:rPr>
              <a:t>geomètra</a:t>
            </a:r>
            <a:r>
              <a:rPr lang="it" dirty="0">
                <a:latin typeface="Comic Sans MS"/>
              </a:rPr>
              <a:t> che tutto s’affligge</a:t>
            </a:r>
          </a:p>
          <a:p>
            <a:pPr algn="ctr"/>
            <a:r>
              <a:rPr lang="it" dirty="0">
                <a:latin typeface="Comic Sans MS"/>
              </a:rPr>
              <a:t>Per misurare lo cerchio, e non ritrova,</a:t>
            </a:r>
          </a:p>
          <a:p>
            <a:pPr algn="ctr"/>
            <a:r>
              <a:rPr lang="it" dirty="0">
                <a:latin typeface="Comic Sans MS"/>
              </a:rPr>
              <a:t>pensando, quel principio </a:t>
            </a:r>
            <a:r>
              <a:rPr lang="it" dirty="0" err="1">
                <a:latin typeface="Comic Sans MS"/>
              </a:rPr>
              <a:t>ond’elli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indige</a:t>
            </a:r>
            <a:r>
              <a:rPr lang="en-US" dirty="0">
                <a:latin typeface="Comic Sans MS"/>
              </a:rPr>
              <a:t>,… " </a:t>
            </a:r>
          </a:p>
          <a:p>
            <a:pPr algn="ctr"/>
            <a:endParaRPr lang="en-US" dirty="0">
              <a:latin typeface="Comic Sans MS"/>
            </a:endParaRPr>
          </a:p>
          <a:p>
            <a:pPr algn="ctr"/>
            <a:endParaRPr lang="en-US" dirty="0">
              <a:latin typeface="Comic Sans MS"/>
            </a:endParaRPr>
          </a:p>
          <a:p>
            <a:pPr algn="ctr"/>
            <a:endParaRPr lang="en-US" dirty="0">
              <a:latin typeface="Comic Sans MS"/>
            </a:endParaRPr>
          </a:p>
          <a:p>
            <a:pPr algn="ctr"/>
            <a:endParaRPr lang="en-US" dirty="0">
              <a:latin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3409950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/>
              </a:rPr>
              <a:t>Alighieri Dante, La </a:t>
            </a:r>
            <a:r>
              <a:rPr lang="en-US" dirty="0" err="1">
                <a:latin typeface="Comic Sans MS"/>
              </a:rPr>
              <a:t>Divina</a:t>
            </a:r>
            <a:r>
              <a:rPr lang="en-US" dirty="0">
                <a:latin typeface="Comic Sans MS"/>
              </a:rPr>
              <a:t> Commedia,  </a:t>
            </a:r>
            <a:r>
              <a:rPr lang="en-US" dirty="0" smtClean="0">
                <a:latin typeface="Comic Sans MS"/>
              </a:rPr>
              <a:t>     canto </a:t>
            </a:r>
            <a:r>
              <a:rPr lang="en-US" dirty="0">
                <a:latin typeface="Comic Sans MS"/>
              </a:rPr>
              <a:t>XXXIII del Paradiso, </a:t>
            </a:r>
            <a:endParaRPr lang="en-US" dirty="0" smtClean="0">
              <a:latin typeface="Comic Sans MS"/>
            </a:endParaRPr>
          </a:p>
          <a:p>
            <a:pPr algn="ctr"/>
            <a:r>
              <a:rPr lang="en-US" dirty="0" err="1" smtClean="0">
                <a:latin typeface="Comic Sans MS"/>
              </a:rPr>
              <a:t>versetti</a:t>
            </a:r>
            <a:r>
              <a:rPr lang="en-US" dirty="0" smtClean="0">
                <a:latin typeface="Comic Sans MS"/>
              </a:rPr>
              <a:t> </a:t>
            </a:r>
            <a:r>
              <a:rPr lang="en-US" dirty="0">
                <a:latin typeface="Comic Sans MS"/>
              </a:rPr>
              <a:t>133-135,  la </a:t>
            </a:r>
            <a:r>
              <a:rPr lang="en-US" dirty="0" err="1">
                <a:latin typeface="Comic Sans MS"/>
              </a:rPr>
              <a:t>visione</a:t>
            </a:r>
            <a:r>
              <a:rPr lang="en-US" dirty="0">
                <a:latin typeface="Comic Sans MS"/>
              </a:rPr>
              <a:t> di </a:t>
            </a:r>
            <a:r>
              <a:rPr lang="en-US" dirty="0" err="1">
                <a:latin typeface="Comic Sans MS"/>
              </a:rPr>
              <a:t>Dio</a:t>
            </a:r>
            <a:endParaRPr lang="it-IT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1827" y="430332"/>
            <a:ext cx="7397623" cy="927177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/>
              </a:rPr>
              <a:t>"Come il matematico che si concentra </a:t>
            </a:r>
            <a:r>
              <a:rPr lang="en-US" dirty="0" err="1">
                <a:solidFill>
                  <a:srgbClr val="FF0000"/>
                </a:solidFill>
                <a:latin typeface="Comic Sans MS"/>
              </a:rPr>
              <a:t>completamente</a:t>
            </a:r>
            <a:r>
              <a:rPr lang="en-US" dirty="0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/>
              </a:rPr>
              <a:t>per </a:t>
            </a:r>
            <a:r>
              <a:rPr lang="en-US" dirty="0">
                <a:solidFill>
                  <a:srgbClr val="FF0000"/>
                </a:solidFill>
                <a:latin typeface="Comic Sans MS"/>
              </a:rPr>
              <a:t>trovare la misura del cerchio, e non trova, pur impegnandosi con il pensiero, il principio matematico di cui egli ha bisogno,… "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5556" y="1564401"/>
            <a:ext cx="2954244" cy="32953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9365" y="357016"/>
            <a:ext cx="7971400" cy="399594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en-US" sz="2400" dirty="0">
                <a:latin typeface="Comic Sans MS"/>
              </a:rPr>
              <a:t>Ma vediamo ora i recenti sviluppi....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9338" y="2586774"/>
            <a:ext cx="6885322" cy="1204176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en-US" dirty="0" err="1" smtClean="0">
                <a:latin typeface="Comic Sans MS"/>
              </a:rPr>
              <a:t>Ogni</a:t>
            </a:r>
            <a:r>
              <a:rPr lang="en-US" dirty="0" smtClean="0">
                <a:latin typeface="Comic Sans MS"/>
              </a:rPr>
              <a:t> </a:t>
            </a:r>
            <a:r>
              <a:rPr lang="en-US" dirty="0">
                <a:latin typeface="Comic Sans MS"/>
              </a:rPr>
              <a:t>parola è composta da un numero di lettere corrispondente alle varie cifre di pi greco in </a:t>
            </a:r>
            <a:r>
              <a:rPr lang="en-US" dirty="0" err="1" smtClean="0">
                <a:latin typeface="Comic Sans MS"/>
              </a:rPr>
              <a:t>successione</a:t>
            </a:r>
            <a:r>
              <a:rPr lang="is-IS" dirty="0" smtClean="0">
                <a:latin typeface="Comic Sans MS"/>
              </a:rPr>
              <a:t>…</a:t>
            </a:r>
          </a:p>
          <a:p>
            <a:pPr algn="ctr"/>
            <a:r>
              <a:rPr lang="it" dirty="0" smtClean="0">
                <a:latin typeface="Comic Sans MS"/>
              </a:rPr>
              <a:t>molti </a:t>
            </a:r>
            <a:r>
              <a:rPr lang="it" dirty="0">
                <a:latin typeface="Comic Sans MS"/>
              </a:rPr>
              <a:t>chiamano queste opere Piemi</a:t>
            </a:r>
            <a:r>
              <a:rPr lang="en-US" dirty="0">
                <a:latin typeface="Comic Sans MS"/>
              </a:rPr>
              <a:t>.</a:t>
            </a:r>
          </a:p>
          <a:p>
            <a:pPr algn="ctr"/>
            <a:endParaRPr lang="en-US" dirty="0">
              <a:latin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0" y="1371067"/>
            <a:ext cx="2971344" cy="457259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it" sz="2800" dirty="0">
                <a:solidFill>
                  <a:srgbClr val="FF0000"/>
                </a:solidFill>
                <a:latin typeface="Comic Sans MS"/>
              </a:rPr>
              <a:t>I </a:t>
            </a:r>
            <a:r>
              <a:rPr lang="it" sz="2800" dirty="0" err="1">
                <a:solidFill>
                  <a:srgbClr val="FF0000"/>
                </a:solidFill>
                <a:latin typeface="Comic Sans MS"/>
              </a:rPr>
              <a:t>PIEMI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32969" y="4248150"/>
            <a:ext cx="5245960" cy="512300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Comic Sans MS"/>
              </a:rPr>
              <a:t>Sorprendente vero? Vediamone alcuni!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4" grpId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6439" y="2326756"/>
            <a:ext cx="5276698" cy="2879130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it" dirty="0">
                <a:latin typeface="Comic Sans MS"/>
              </a:rPr>
              <a:t>"Sir, I </a:t>
            </a:r>
            <a:r>
              <a:rPr lang="it" dirty="0" err="1">
                <a:latin typeface="Comic Sans MS"/>
              </a:rPr>
              <a:t>send</a:t>
            </a:r>
            <a:r>
              <a:rPr lang="it" dirty="0">
                <a:latin typeface="Comic Sans MS"/>
              </a:rPr>
              <a:t> a </a:t>
            </a:r>
            <a:r>
              <a:rPr lang="it" dirty="0" err="1">
                <a:latin typeface="Comic Sans MS"/>
              </a:rPr>
              <a:t>rhyme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excelling</a:t>
            </a:r>
            <a:r>
              <a:rPr lang="it" dirty="0">
                <a:latin typeface="Comic Sans MS"/>
              </a:rPr>
              <a:t>            (314159) </a:t>
            </a:r>
          </a:p>
          <a:p>
            <a:r>
              <a:rPr lang="it" dirty="0">
                <a:latin typeface="Comic Sans MS"/>
              </a:rPr>
              <a:t>In </a:t>
            </a:r>
            <a:r>
              <a:rPr lang="it" dirty="0" err="1">
                <a:latin typeface="Comic Sans MS"/>
              </a:rPr>
              <a:t>sacred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truth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and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rigid</a:t>
            </a:r>
            <a:r>
              <a:rPr lang="it" dirty="0">
                <a:latin typeface="Comic Sans MS"/>
              </a:rPr>
              <a:t> spelling       (265358) </a:t>
            </a:r>
            <a:r>
              <a:rPr lang="it" dirty="0" err="1">
                <a:latin typeface="Comic Sans MS"/>
              </a:rPr>
              <a:t>Numerical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sprites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elucidate</a:t>
            </a:r>
            <a:r>
              <a:rPr lang="it" dirty="0">
                <a:latin typeface="Comic Sans MS"/>
              </a:rPr>
              <a:t>               (979) </a:t>
            </a:r>
          </a:p>
          <a:p>
            <a:r>
              <a:rPr lang="it" dirty="0" err="1">
                <a:latin typeface="Comic Sans MS"/>
              </a:rPr>
              <a:t>For</a:t>
            </a:r>
            <a:r>
              <a:rPr lang="it" dirty="0">
                <a:latin typeface="Comic Sans MS"/>
              </a:rPr>
              <a:t> me </a:t>
            </a:r>
            <a:r>
              <a:rPr lang="it" dirty="0" err="1">
                <a:latin typeface="Comic Sans MS"/>
              </a:rPr>
              <a:t>the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lecture’s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dull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weight</a:t>
            </a:r>
            <a:r>
              <a:rPr lang="it" dirty="0">
                <a:latin typeface="Comic Sans MS"/>
              </a:rPr>
              <a:t>        (323846) </a:t>
            </a:r>
          </a:p>
          <a:p>
            <a:r>
              <a:rPr lang="it" dirty="0" err="1">
                <a:latin typeface="Comic Sans MS"/>
              </a:rPr>
              <a:t>If</a:t>
            </a:r>
            <a:r>
              <a:rPr lang="it" dirty="0">
                <a:latin typeface="Comic Sans MS"/>
              </a:rPr>
              <a:t> Nature </a:t>
            </a:r>
            <a:r>
              <a:rPr lang="it" dirty="0" err="1">
                <a:latin typeface="Comic Sans MS"/>
              </a:rPr>
              <a:t>gain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not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yoo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complain</a:t>
            </a:r>
            <a:r>
              <a:rPr lang="it" dirty="0">
                <a:latin typeface="Comic Sans MS"/>
              </a:rPr>
              <a:t>        (264338) </a:t>
            </a:r>
            <a:r>
              <a:rPr lang="it" dirty="0" err="1">
                <a:latin typeface="Comic Sans MS"/>
              </a:rPr>
              <a:t>Tho</a:t>
            </a:r>
            <a:r>
              <a:rPr lang="it" dirty="0">
                <a:latin typeface="Comic Sans MS"/>
              </a:rPr>
              <a:t> Dr. </a:t>
            </a:r>
            <a:r>
              <a:rPr lang="it" dirty="0" err="1">
                <a:latin typeface="Comic Sans MS"/>
              </a:rPr>
              <a:t>Johson</a:t>
            </a:r>
            <a:r>
              <a:rPr lang="en-US" dirty="0">
                <a:latin typeface="Comic Sans MS"/>
              </a:rPr>
              <a:t> fulminate"                (3279)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8221" y="543342"/>
            <a:ext cx="5102516" cy="927177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en-US" dirty="0">
                <a:latin typeface="Comic Sans MS"/>
              </a:rPr>
              <a:t>Nel 1905 un certo </a:t>
            </a:r>
            <a:r>
              <a:rPr lang="en-US" dirty="0">
                <a:solidFill>
                  <a:srgbClr val="FF0000"/>
                </a:solidFill>
                <a:latin typeface="Comic Sans MS"/>
              </a:rPr>
              <a:t>F.S.R. </a:t>
            </a:r>
            <a:r>
              <a:rPr lang="en-US" dirty="0">
                <a:latin typeface="Comic Sans MS"/>
              </a:rPr>
              <a:t>inviò questo componimento alla rivista scientifica Nature</a:t>
            </a:r>
          </a:p>
          <a:p>
            <a:pPr algn="ctr"/>
            <a:r>
              <a:rPr lang="en-US" dirty="0">
                <a:latin typeface="Comic Sans MS"/>
              </a:rPr>
              <a:t>(prime 31 cifre)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55784" y="819681"/>
            <a:ext cx="2857500" cy="476250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071" y="2993956"/>
            <a:ext cx="5881213" cy="1403704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dirty="0" err="1">
                <a:latin typeface="Comic Sans MS"/>
              </a:rPr>
              <a:t>"How</a:t>
            </a:r>
            <a:r>
              <a:rPr lang="it" dirty="0">
                <a:latin typeface="Comic Sans MS"/>
              </a:rPr>
              <a:t> I </a:t>
            </a:r>
            <a:r>
              <a:rPr lang="it" dirty="0" err="1">
                <a:latin typeface="Comic Sans MS"/>
              </a:rPr>
              <a:t>want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to</a:t>
            </a:r>
            <a:r>
              <a:rPr lang="it" dirty="0">
                <a:latin typeface="Comic Sans MS"/>
              </a:rPr>
              <a:t> drink, </a:t>
            </a:r>
            <a:r>
              <a:rPr lang="it" dirty="0" err="1">
                <a:latin typeface="Comic Sans MS"/>
              </a:rPr>
              <a:t>alcoholic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of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course</a:t>
            </a:r>
            <a:r>
              <a:rPr lang="it" dirty="0">
                <a:latin typeface="Comic Sans MS"/>
              </a:rPr>
              <a:t>, </a:t>
            </a:r>
          </a:p>
          <a:p>
            <a:pPr algn="ctr"/>
            <a:r>
              <a:rPr lang="it" dirty="0" err="1">
                <a:latin typeface="Comic Sans MS"/>
              </a:rPr>
              <a:t>after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the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heavy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chapters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involving</a:t>
            </a:r>
            <a:r>
              <a:rPr lang="it" dirty="0">
                <a:latin typeface="Comic Sans MS"/>
              </a:rPr>
              <a:t> quantum </a:t>
            </a:r>
            <a:r>
              <a:rPr lang="it" dirty="0" err="1">
                <a:latin typeface="Comic Sans MS"/>
              </a:rPr>
              <a:t>mechanics</a:t>
            </a:r>
            <a:r>
              <a:rPr lang="it" dirty="0">
                <a:latin typeface="Comic Sans MS"/>
              </a:rPr>
              <a:t>.</a:t>
            </a:r>
          </a:p>
          <a:p>
            <a:pPr algn="ctr"/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All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of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thy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Geometry</a:t>
            </a:r>
            <a:r>
              <a:rPr lang="it" dirty="0">
                <a:latin typeface="Comic Sans MS"/>
              </a:rPr>
              <a:t>, </a:t>
            </a:r>
            <a:r>
              <a:rPr lang="it" dirty="0" err="1">
                <a:latin typeface="Comic Sans MS"/>
              </a:rPr>
              <a:t>Herr</a:t>
            </a:r>
            <a:r>
              <a:rPr lang="it" dirty="0">
                <a:latin typeface="Comic Sans MS"/>
              </a:rPr>
              <a:t> Planck, </a:t>
            </a:r>
            <a:r>
              <a:rPr lang="it" dirty="0" err="1">
                <a:latin typeface="Comic Sans MS"/>
              </a:rPr>
              <a:t>is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fairly</a:t>
            </a:r>
            <a:r>
              <a:rPr lang="en-US" dirty="0">
                <a:latin typeface="Comic Sans MS"/>
              </a:rPr>
              <a:t> hard."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7653" y="846548"/>
            <a:ext cx="5532848" cy="1234953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dirty="0">
                <a:solidFill>
                  <a:srgbClr val="FFFFFF"/>
                </a:solidFill>
                <a:latin typeface="Comic Sans MS"/>
              </a:rPr>
              <a:t>Queste simpatiche frasi sono state </a:t>
            </a:r>
            <a:r>
              <a:rPr lang="it" dirty="0" smtClean="0">
                <a:solidFill>
                  <a:srgbClr val="FFFFFF"/>
                </a:solidFill>
                <a:latin typeface="Comic Sans MS"/>
              </a:rPr>
              <a:t>invece </a:t>
            </a:r>
          </a:p>
          <a:p>
            <a:pPr algn="ctr"/>
            <a:r>
              <a:rPr lang="it" dirty="0" smtClean="0">
                <a:solidFill>
                  <a:srgbClr val="FFFFFF"/>
                </a:solidFill>
                <a:latin typeface="Comic Sans MS"/>
              </a:rPr>
              <a:t>composte dall’astrofisico</a:t>
            </a:r>
            <a:r>
              <a:rPr lang="it" dirty="0">
                <a:solidFill>
                  <a:srgbClr val="FFFFFF"/>
                </a:solidFill>
                <a:latin typeface="Comic Sans MS"/>
              </a:rPr>
              <a:t> </a:t>
            </a:r>
            <a:r>
              <a:rPr lang="it" sz="2000" b="1" dirty="0">
                <a:solidFill>
                  <a:srgbClr val="FF0000"/>
                </a:solidFill>
                <a:latin typeface="Comic Sans MS"/>
              </a:rPr>
              <a:t>Sir James</a:t>
            </a:r>
            <a:r>
              <a:rPr lang="en-US" sz="2000" b="1" dirty="0">
                <a:solidFill>
                  <a:srgbClr val="FF0000"/>
                </a:solidFill>
                <a:latin typeface="Comic Sans MS"/>
              </a:rPr>
              <a:t> Jeans </a:t>
            </a:r>
            <a:endParaRPr lang="en-US" sz="2000" b="1" dirty="0" smtClean="0">
              <a:solidFill>
                <a:srgbClr val="FF0000"/>
              </a:solidFill>
              <a:latin typeface="Comic Sans MS"/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Comic Sans MS"/>
              </a:rPr>
              <a:t>(1877-1946</a:t>
            </a:r>
            <a:r>
              <a:rPr lang="en-US" dirty="0">
                <a:solidFill>
                  <a:srgbClr val="FFFFFF"/>
                </a:solidFill>
                <a:latin typeface="Comic Sans MS"/>
              </a:rPr>
              <a:t>) 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Comic Sans MS"/>
              </a:rPr>
              <a:t>(prime 24 cifre)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114" y="-4142"/>
            <a:ext cx="1459450" cy="20130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3952" y="490595"/>
            <a:ext cx="6475482" cy="1014355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en-US" dirty="0">
                <a:latin typeface="Comic Sans MS"/>
              </a:rPr>
              <a:t>Queste poesie a scopo mnemonico sono diffuse in moltissime lingue e si mescolano alla letteratura comune nel corso della storia.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574" y="1731577"/>
            <a:ext cx="5655800" cy="840173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sz="2400" dirty="0">
                <a:solidFill>
                  <a:srgbClr val="00B0F0"/>
                </a:solidFill>
                <a:latin typeface="Comic Sans MS"/>
              </a:rPr>
              <a:t>Tra queste una più di tutte merita il titolo di capolavoro nel suo genere...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98195" y="2887109"/>
            <a:ext cx="6147609" cy="1758173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dirty="0">
                <a:latin typeface="Comic Sans MS"/>
              </a:rPr>
              <a:t>L’americano </a:t>
            </a:r>
            <a:r>
              <a:rPr lang="it" sz="2400" dirty="0">
                <a:solidFill>
                  <a:srgbClr val="FF0000"/>
                </a:solidFill>
                <a:latin typeface="Comic Sans MS"/>
              </a:rPr>
              <a:t>Michael Keith</a:t>
            </a:r>
            <a:r>
              <a:rPr lang="it" dirty="0">
                <a:latin typeface="Comic Sans MS"/>
              </a:rPr>
              <a:t> ha scritto nel 1995 una meravigliosa "Cadaeic cadenza", dal titolo Near a Raven, </a:t>
            </a:r>
            <a:r>
              <a:rPr lang="it-IT" dirty="0" smtClean="0">
                <a:latin typeface="Comic Sans MS"/>
              </a:rPr>
              <a:t>che percorre </a:t>
            </a:r>
            <a:r>
              <a:rPr lang="it-IT" sz="2400" dirty="0" smtClean="0">
                <a:latin typeface="Comic Sans MS"/>
              </a:rPr>
              <a:t>740 cifre </a:t>
            </a:r>
            <a:r>
              <a:rPr lang="it-IT" dirty="0" smtClean="0">
                <a:latin typeface="Comic Sans MS"/>
              </a:rPr>
              <a:t>di </a:t>
            </a:r>
            <a:r>
              <a:rPr lang="it-IT" dirty="0" err="1" smtClean="0">
                <a:latin typeface="Comic Sans MS"/>
              </a:rPr>
              <a:t>pi</a:t>
            </a:r>
            <a:r>
              <a:rPr lang="it-IT" dirty="0" smtClean="0">
                <a:latin typeface="Comic Sans MS"/>
              </a:rPr>
              <a:t> greco! </a:t>
            </a:r>
          </a:p>
          <a:p>
            <a:pPr algn="ctr"/>
            <a:r>
              <a:rPr lang="it-IT" dirty="0" smtClean="0">
                <a:latin typeface="Comic Sans MS"/>
              </a:rPr>
              <a:t>Il </a:t>
            </a:r>
            <a:r>
              <a:rPr lang="it" dirty="0" smtClean="0">
                <a:latin typeface="Comic Sans MS"/>
              </a:rPr>
              <a:t>componimento </a:t>
            </a:r>
            <a:r>
              <a:rPr lang="it" dirty="0">
                <a:latin typeface="Comic Sans MS"/>
              </a:rPr>
              <a:t>è basato sul racconto The Raven (Il corvo) di </a:t>
            </a:r>
            <a:r>
              <a:rPr lang="it" sz="2400" dirty="0">
                <a:solidFill>
                  <a:srgbClr val="FF0000"/>
                </a:solidFill>
                <a:latin typeface="Comic Sans MS"/>
              </a:rPr>
              <a:t>Edgar Allan</a:t>
            </a:r>
            <a:r>
              <a:rPr lang="en-US" sz="2400" dirty="0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omic Sans MS"/>
              </a:rPr>
              <a:t>Poe</a:t>
            </a:r>
            <a:r>
              <a:rPr lang="en-US" dirty="0">
                <a:solidFill>
                  <a:srgbClr val="FF0000"/>
                </a:solidFill>
                <a:latin typeface="Comic Sans MS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122" y="34912"/>
            <a:ext cx="8688621" cy="5174494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/>
              </a:rPr>
              <a:t> </a:t>
            </a:r>
            <a:r>
              <a:rPr lang="it" sz="2400" dirty="0">
                <a:solidFill>
                  <a:srgbClr val="FF0000"/>
                </a:solidFill>
                <a:latin typeface="Comic Sans MS"/>
              </a:rPr>
              <a:t>Poe, E.        </a:t>
            </a:r>
          </a:p>
          <a:p>
            <a:pPr algn="ctr"/>
            <a:r>
              <a:rPr lang="it" sz="2400" dirty="0" err="1">
                <a:solidFill>
                  <a:srgbClr val="FF0000"/>
                </a:solidFill>
                <a:latin typeface="Comic Sans MS"/>
              </a:rPr>
              <a:t>Near</a:t>
            </a:r>
            <a:r>
              <a:rPr lang="it" sz="2400" dirty="0">
                <a:solidFill>
                  <a:srgbClr val="FF0000"/>
                </a:solidFill>
                <a:latin typeface="Comic Sans MS"/>
              </a:rPr>
              <a:t> a </a:t>
            </a:r>
            <a:r>
              <a:rPr lang="it" sz="2400" dirty="0" err="1">
                <a:solidFill>
                  <a:srgbClr val="FF0000"/>
                </a:solidFill>
                <a:latin typeface="Comic Sans MS"/>
              </a:rPr>
              <a:t>Raven</a:t>
            </a:r>
            <a:r>
              <a:rPr lang="it" sz="2400" dirty="0">
                <a:solidFill>
                  <a:srgbClr val="FF0000"/>
                </a:solidFill>
                <a:latin typeface="Comic Sans MS"/>
              </a:rPr>
              <a:t> </a:t>
            </a:r>
          </a:p>
          <a:p>
            <a:pPr algn="ctr"/>
            <a:endParaRPr lang="it" sz="2400" dirty="0">
              <a:solidFill>
                <a:srgbClr val="FF0000"/>
              </a:solidFill>
              <a:latin typeface="Comic Sans MS"/>
            </a:endParaRPr>
          </a:p>
          <a:p>
            <a:pPr algn="ctr"/>
            <a:r>
              <a:rPr lang="it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Midnights</a:t>
            </a:r>
            <a:r>
              <a:rPr lang="it" sz="1600" dirty="0">
                <a:latin typeface="Comic Sans MS"/>
              </a:rPr>
              <a:t> so </a:t>
            </a:r>
            <a:r>
              <a:rPr lang="it" sz="1600" dirty="0" err="1">
                <a:latin typeface="Comic Sans MS"/>
              </a:rPr>
              <a:t>dreary</a:t>
            </a:r>
            <a:r>
              <a:rPr lang="it" sz="1600" dirty="0">
                <a:latin typeface="Comic Sans MS"/>
              </a:rPr>
              <a:t>, </a:t>
            </a:r>
            <a:r>
              <a:rPr lang="it" sz="1600" dirty="0" err="1">
                <a:latin typeface="Comic Sans MS"/>
              </a:rPr>
              <a:t>tired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and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weary</a:t>
            </a:r>
            <a:r>
              <a:rPr lang="it" sz="1600" dirty="0">
                <a:latin typeface="Comic Sans MS"/>
              </a:rPr>
              <a:t>.      </a:t>
            </a:r>
          </a:p>
          <a:p>
            <a:pPr algn="ctr"/>
            <a:r>
              <a:rPr lang="it" sz="1600" dirty="0" err="1">
                <a:latin typeface="Comic Sans MS"/>
              </a:rPr>
              <a:t>Silently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pondering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volumes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extolling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all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by-now</a:t>
            </a:r>
            <a:r>
              <a:rPr lang="it" sz="1600" dirty="0">
                <a:latin typeface="Comic Sans MS"/>
              </a:rPr>
              <a:t> obsolete </a:t>
            </a:r>
            <a:r>
              <a:rPr lang="it" sz="1600" dirty="0" err="1">
                <a:latin typeface="Comic Sans MS"/>
              </a:rPr>
              <a:t>lore</a:t>
            </a:r>
            <a:r>
              <a:rPr lang="it" sz="1600" dirty="0">
                <a:latin typeface="Comic Sans MS"/>
              </a:rPr>
              <a:t>.  </a:t>
            </a:r>
          </a:p>
          <a:p>
            <a:pPr algn="ctr"/>
            <a:r>
              <a:rPr lang="it" sz="1600" dirty="0" err="1">
                <a:latin typeface="Comic Sans MS"/>
              </a:rPr>
              <a:t>During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my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rather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long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nap</a:t>
            </a:r>
            <a:r>
              <a:rPr lang="it" sz="1600" dirty="0">
                <a:latin typeface="Comic Sans MS"/>
              </a:rPr>
              <a:t> - </a:t>
            </a:r>
            <a:r>
              <a:rPr lang="it" sz="1600" dirty="0" err="1">
                <a:latin typeface="Comic Sans MS"/>
              </a:rPr>
              <a:t>the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weirdest</a:t>
            </a:r>
            <a:r>
              <a:rPr lang="it" sz="1600" dirty="0">
                <a:latin typeface="Comic Sans MS"/>
              </a:rPr>
              <a:t> tap!  </a:t>
            </a:r>
          </a:p>
          <a:p>
            <a:pPr algn="ctr"/>
            <a:r>
              <a:rPr lang="it" sz="1600" dirty="0">
                <a:latin typeface="Comic Sans MS"/>
              </a:rPr>
              <a:t>    </a:t>
            </a:r>
            <a:r>
              <a:rPr lang="it" sz="1600" dirty="0" err="1">
                <a:latin typeface="Comic Sans MS"/>
              </a:rPr>
              <a:t>An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ominous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vibrating</a:t>
            </a:r>
            <a:r>
              <a:rPr lang="it" sz="1600" dirty="0">
                <a:latin typeface="Comic Sans MS"/>
              </a:rPr>
              <a:t> sound </a:t>
            </a:r>
            <a:r>
              <a:rPr lang="it" sz="1600" dirty="0" err="1">
                <a:latin typeface="Comic Sans MS"/>
              </a:rPr>
              <a:t>disturbing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my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chamber's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antedoor</a:t>
            </a:r>
            <a:r>
              <a:rPr lang="it" sz="1600" dirty="0">
                <a:latin typeface="Comic Sans MS"/>
              </a:rPr>
              <a:t>.       </a:t>
            </a:r>
          </a:p>
          <a:p>
            <a:pPr algn="ctr"/>
            <a:r>
              <a:rPr lang="it" sz="1600" dirty="0">
                <a:latin typeface="Comic Sans MS"/>
              </a:rPr>
              <a:t>   "</a:t>
            </a:r>
            <a:r>
              <a:rPr lang="it" sz="1600" dirty="0" err="1">
                <a:latin typeface="Comic Sans MS"/>
              </a:rPr>
              <a:t>This</a:t>
            </a:r>
            <a:r>
              <a:rPr lang="it" sz="1600" dirty="0">
                <a:latin typeface="Comic Sans MS"/>
              </a:rPr>
              <a:t>", I </a:t>
            </a:r>
            <a:r>
              <a:rPr lang="it" sz="1600" dirty="0" err="1">
                <a:latin typeface="Comic Sans MS"/>
              </a:rPr>
              <a:t>whispered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quietly</a:t>
            </a:r>
            <a:r>
              <a:rPr lang="it" sz="1600" dirty="0">
                <a:latin typeface="Comic Sans MS"/>
              </a:rPr>
              <a:t>, "I </a:t>
            </a:r>
            <a:r>
              <a:rPr lang="it" sz="1600" dirty="0" err="1">
                <a:latin typeface="Comic Sans MS"/>
              </a:rPr>
              <a:t>ignore</a:t>
            </a:r>
            <a:r>
              <a:rPr lang="it" sz="1600" dirty="0">
                <a:latin typeface="Comic Sans MS"/>
              </a:rPr>
              <a:t>". </a:t>
            </a:r>
          </a:p>
          <a:p>
            <a:pPr algn="ctr"/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Perfectly</a:t>
            </a:r>
            <a:r>
              <a:rPr lang="it" sz="1600" dirty="0">
                <a:latin typeface="Comic Sans MS"/>
              </a:rPr>
              <a:t>, </a:t>
            </a:r>
            <a:r>
              <a:rPr lang="it" sz="1600" dirty="0" err="1">
                <a:latin typeface="Comic Sans MS"/>
              </a:rPr>
              <a:t>the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intellect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remembers</a:t>
            </a:r>
            <a:r>
              <a:rPr lang="it" sz="1600" dirty="0">
                <a:latin typeface="Comic Sans MS"/>
              </a:rPr>
              <a:t>: </a:t>
            </a:r>
            <a:r>
              <a:rPr lang="it" sz="1600" dirty="0" err="1">
                <a:latin typeface="Comic Sans MS"/>
              </a:rPr>
              <a:t>the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ghostly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fires</a:t>
            </a:r>
            <a:r>
              <a:rPr lang="it" sz="1600" dirty="0">
                <a:latin typeface="Comic Sans MS"/>
              </a:rPr>
              <a:t>, a </a:t>
            </a:r>
            <a:r>
              <a:rPr lang="it" sz="1600" dirty="0" err="1">
                <a:latin typeface="Comic Sans MS"/>
              </a:rPr>
              <a:t>glittering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ember</a:t>
            </a:r>
            <a:r>
              <a:rPr lang="it" sz="1600" dirty="0">
                <a:latin typeface="Comic Sans MS"/>
              </a:rPr>
              <a:t>.  </a:t>
            </a:r>
          </a:p>
          <a:p>
            <a:pPr algn="ctr"/>
            <a:r>
              <a:rPr lang="it" sz="1600" dirty="0">
                <a:latin typeface="Comic Sans MS"/>
              </a:rPr>
              <a:t>    </a:t>
            </a:r>
            <a:r>
              <a:rPr lang="it" sz="1600" dirty="0" err="1">
                <a:latin typeface="Comic Sans MS"/>
              </a:rPr>
              <a:t>Inflamed</a:t>
            </a:r>
            <a:r>
              <a:rPr lang="it" sz="1600" dirty="0">
                <a:latin typeface="Comic Sans MS"/>
              </a:rPr>
              <a:t> by </a:t>
            </a:r>
            <a:r>
              <a:rPr lang="it" sz="1600" dirty="0" err="1">
                <a:latin typeface="Comic Sans MS"/>
              </a:rPr>
              <a:t>lightning's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outbursts</a:t>
            </a:r>
            <a:r>
              <a:rPr lang="it" sz="1600" dirty="0">
                <a:latin typeface="Comic Sans MS"/>
              </a:rPr>
              <a:t>, </a:t>
            </a:r>
            <a:r>
              <a:rPr lang="it" sz="1600" dirty="0" err="1">
                <a:latin typeface="Comic Sans MS"/>
              </a:rPr>
              <a:t>windows</a:t>
            </a:r>
            <a:r>
              <a:rPr lang="it" sz="1600" dirty="0">
                <a:latin typeface="Comic Sans MS"/>
              </a:rPr>
              <a:t> cast </a:t>
            </a:r>
            <a:r>
              <a:rPr lang="it" sz="1600" dirty="0" err="1">
                <a:latin typeface="Comic Sans MS"/>
              </a:rPr>
              <a:t>penumbras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upon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this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floor</a:t>
            </a:r>
            <a:r>
              <a:rPr lang="it" sz="1600" dirty="0">
                <a:latin typeface="Comic Sans MS"/>
              </a:rPr>
              <a:t>.  </a:t>
            </a:r>
          </a:p>
          <a:p>
            <a:pPr algn="ctr"/>
            <a:r>
              <a:rPr lang="it" sz="1600" dirty="0" err="1">
                <a:latin typeface="Comic Sans MS"/>
              </a:rPr>
              <a:t>Sorrowful</a:t>
            </a:r>
            <a:r>
              <a:rPr lang="it" sz="1600" dirty="0">
                <a:latin typeface="Comic Sans MS"/>
              </a:rPr>
              <a:t>, </a:t>
            </a:r>
            <a:r>
              <a:rPr lang="it" sz="1600" dirty="0" err="1">
                <a:latin typeface="Comic Sans MS"/>
              </a:rPr>
              <a:t>as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one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mistreated</a:t>
            </a:r>
            <a:r>
              <a:rPr lang="it" sz="1600" dirty="0">
                <a:latin typeface="Comic Sans MS"/>
              </a:rPr>
              <a:t>, </a:t>
            </a:r>
            <a:r>
              <a:rPr lang="it" sz="1600" dirty="0" err="1">
                <a:latin typeface="Comic Sans MS"/>
              </a:rPr>
              <a:t>unhappy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thoughts</a:t>
            </a:r>
            <a:r>
              <a:rPr lang="it" sz="1600" dirty="0">
                <a:latin typeface="Comic Sans MS"/>
              </a:rPr>
              <a:t> I </a:t>
            </a:r>
            <a:r>
              <a:rPr lang="it" sz="1600" dirty="0" err="1">
                <a:latin typeface="Comic Sans MS"/>
              </a:rPr>
              <a:t>heeded</a:t>
            </a:r>
            <a:r>
              <a:rPr lang="it" sz="1600" dirty="0">
                <a:latin typeface="Comic Sans MS"/>
              </a:rPr>
              <a:t>:  </a:t>
            </a:r>
          </a:p>
          <a:p>
            <a:pPr algn="ctr"/>
            <a:r>
              <a:rPr lang="it" sz="1600" dirty="0">
                <a:latin typeface="Comic Sans MS"/>
              </a:rPr>
              <a:t>    </a:t>
            </a:r>
            <a:r>
              <a:rPr lang="it" sz="1600" dirty="0" err="1">
                <a:latin typeface="Comic Sans MS"/>
              </a:rPr>
              <a:t>That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inimitable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lesson</a:t>
            </a:r>
            <a:r>
              <a:rPr lang="it" sz="1600" dirty="0">
                <a:latin typeface="Comic Sans MS"/>
              </a:rPr>
              <a:t> in </a:t>
            </a:r>
            <a:r>
              <a:rPr lang="it" sz="1600" dirty="0" err="1">
                <a:latin typeface="Comic Sans MS"/>
              </a:rPr>
              <a:t>elegance</a:t>
            </a:r>
            <a:r>
              <a:rPr lang="it" sz="1600" dirty="0">
                <a:latin typeface="Comic Sans MS"/>
              </a:rPr>
              <a:t> - </a:t>
            </a:r>
            <a:r>
              <a:rPr lang="it" sz="1600" dirty="0" err="1">
                <a:latin typeface="Comic Sans MS"/>
              </a:rPr>
              <a:t>Lenore</a:t>
            </a:r>
            <a:r>
              <a:rPr lang="it" sz="1600" dirty="0">
                <a:latin typeface="Comic Sans MS"/>
              </a:rPr>
              <a:t> -   </a:t>
            </a:r>
          </a:p>
          <a:p>
            <a:pPr algn="ctr"/>
            <a:r>
              <a:rPr lang="it" sz="1600" dirty="0">
                <a:latin typeface="Comic Sans MS"/>
              </a:rPr>
              <a:t>       </a:t>
            </a:r>
            <a:r>
              <a:rPr lang="it" sz="1600" dirty="0" err="1">
                <a:latin typeface="Comic Sans MS"/>
              </a:rPr>
              <a:t>Is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delighting</a:t>
            </a:r>
            <a:r>
              <a:rPr lang="it" sz="1600" dirty="0">
                <a:latin typeface="Comic Sans MS"/>
              </a:rPr>
              <a:t>, </a:t>
            </a:r>
            <a:r>
              <a:rPr lang="it" sz="1600" dirty="0" err="1">
                <a:latin typeface="Comic Sans MS"/>
              </a:rPr>
              <a:t>exciting</a:t>
            </a:r>
            <a:r>
              <a:rPr lang="it" sz="1600" dirty="0">
                <a:latin typeface="Comic Sans MS"/>
              </a:rPr>
              <a:t>...</a:t>
            </a:r>
            <a:r>
              <a:rPr lang="it" sz="1600" dirty="0" err="1">
                <a:latin typeface="Comic Sans MS"/>
              </a:rPr>
              <a:t>nevermore</a:t>
            </a:r>
            <a:r>
              <a:rPr lang="it" sz="1600" dirty="0">
                <a:latin typeface="Comic Sans MS"/>
              </a:rPr>
              <a:t>.</a:t>
            </a:r>
          </a:p>
          <a:p>
            <a:pPr algn="ctr"/>
            <a:r>
              <a:rPr lang="it" sz="1600" dirty="0">
                <a:latin typeface="Comic Sans MS"/>
              </a:rPr>
              <a:t>  </a:t>
            </a:r>
            <a:r>
              <a:rPr lang="it" sz="1600" dirty="0" err="1">
                <a:latin typeface="Comic Sans MS"/>
              </a:rPr>
              <a:t>Ominously</a:t>
            </a:r>
            <a:r>
              <a:rPr lang="it" sz="1600" dirty="0">
                <a:latin typeface="Comic Sans MS"/>
              </a:rPr>
              <a:t>, </a:t>
            </a:r>
            <a:r>
              <a:rPr lang="it" sz="1600" dirty="0" err="1">
                <a:latin typeface="Comic Sans MS"/>
              </a:rPr>
              <a:t>curtains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parted</a:t>
            </a:r>
            <a:r>
              <a:rPr lang="it" sz="1600" dirty="0">
                <a:latin typeface="Comic Sans MS"/>
              </a:rPr>
              <a:t> (</a:t>
            </a:r>
            <a:r>
              <a:rPr lang="it" sz="1600" dirty="0" err="1">
                <a:latin typeface="Comic Sans MS"/>
              </a:rPr>
              <a:t>my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serenity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outsmarted</a:t>
            </a:r>
            <a:r>
              <a:rPr lang="it" sz="1600" dirty="0">
                <a:latin typeface="Comic Sans MS"/>
              </a:rPr>
              <a:t>),   </a:t>
            </a:r>
          </a:p>
          <a:p>
            <a:pPr algn="ctr"/>
            <a:r>
              <a:rPr lang="it" sz="1600" dirty="0">
                <a:latin typeface="Comic Sans MS"/>
              </a:rPr>
              <a:t>   </a:t>
            </a:r>
            <a:r>
              <a:rPr lang="it" sz="1600" dirty="0" err="1">
                <a:latin typeface="Comic Sans MS"/>
              </a:rPr>
              <a:t>And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fear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overcame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my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being</a:t>
            </a:r>
            <a:r>
              <a:rPr lang="it" sz="1600" dirty="0">
                <a:latin typeface="Comic Sans MS"/>
              </a:rPr>
              <a:t> - </a:t>
            </a:r>
            <a:r>
              <a:rPr lang="it" sz="1600" dirty="0" err="1">
                <a:latin typeface="Comic Sans MS"/>
              </a:rPr>
              <a:t>the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fear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of</a:t>
            </a:r>
            <a:r>
              <a:rPr lang="it" sz="1600" dirty="0">
                <a:latin typeface="Comic Sans MS"/>
              </a:rPr>
              <a:t> "</a:t>
            </a:r>
            <a:r>
              <a:rPr lang="it" sz="1600" dirty="0" err="1">
                <a:latin typeface="Comic Sans MS"/>
              </a:rPr>
              <a:t>forevermore</a:t>
            </a:r>
            <a:r>
              <a:rPr lang="it" sz="1600" dirty="0">
                <a:latin typeface="Comic Sans MS"/>
              </a:rPr>
              <a:t>". </a:t>
            </a:r>
          </a:p>
          <a:p>
            <a:pPr algn="ctr"/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Fearful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foreboding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abided</a:t>
            </a:r>
            <a:r>
              <a:rPr lang="it" sz="1600" dirty="0">
                <a:latin typeface="Comic Sans MS"/>
              </a:rPr>
              <a:t>, </a:t>
            </a:r>
            <a:r>
              <a:rPr lang="it" sz="1600" dirty="0" err="1">
                <a:latin typeface="Comic Sans MS"/>
              </a:rPr>
              <a:t>selfish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sentiment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confided</a:t>
            </a:r>
            <a:r>
              <a:rPr lang="it" sz="1600" dirty="0">
                <a:latin typeface="Comic Sans MS"/>
              </a:rPr>
              <a:t>,  </a:t>
            </a:r>
          </a:p>
          <a:p>
            <a:pPr algn="ctr"/>
            <a:r>
              <a:rPr lang="it" sz="1600" dirty="0">
                <a:latin typeface="Comic Sans MS"/>
              </a:rPr>
              <a:t>    </a:t>
            </a:r>
            <a:r>
              <a:rPr lang="it" sz="1600" dirty="0" err="1">
                <a:latin typeface="Comic Sans MS"/>
              </a:rPr>
              <a:t>As</a:t>
            </a:r>
            <a:r>
              <a:rPr lang="it" sz="1600" dirty="0">
                <a:latin typeface="Comic Sans MS"/>
              </a:rPr>
              <a:t> I </a:t>
            </a:r>
            <a:r>
              <a:rPr lang="it" sz="1600" dirty="0" err="1">
                <a:latin typeface="Comic Sans MS"/>
              </a:rPr>
              <a:t>said</a:t>
            </a:r>
            <a:r>
              <a:rPr lang="it" sz="1600" dirty="0">
                <a:latin typeface="Comic Sans MS"/>
              </a:rPr>
              <a:t>, "</a:t>
            </a:r>
            <a:r>
              <a:rPr lang="it" sz="1600" dirty="0" err="1">
                <a:latin typeface="Comic Sans MS"/>
              </a:rPr>
              <a:t>Methinks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mysterious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traveler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knocks</a:t>
            </a:r>
            <a:r>
              <a:rPr lang="it" sz="1600" dirty="0">
                <a:latin typeface="Comic Sans MS"/>
              </a:rPr>
              <a:t> </a:t>
            </a:r>
            <a:r>
              <a:rPr lang="it" sz="1600" dirty="0" err="1">
                <a:latin typeface="Comic Sans MS"/>
              </a:rPr>
              <a:t>afore</a:t>
            </a:r>
            <a:r>
              <a:rPr lang="it" sz="1600" dirty="0">
                <a:latin typeface="Comic Sans MS"/>
              </a:rPr>
              <a:t>.   </a:t>
            </a:r>
          </a:p>
          <a:p>
            <a:pPr algn="ctr"/>
            <a:r>
              <a:rPr lang="it" sz="1600" dirty="0">
                <a:latin typeface="Comic Sans MS"/>
              </a:rPr>
              <a:t>       A man </a:t>
            </a:r>
            <a:r>
              <a:rPr lang="it" sz="1600" dirty="0" err="1">
                <a:latin typeface="Comic Sans MS"/>
              </a:rPr>
              <a:t>is</a:t>
            </a:r>
            <a:r>
              <a:rPr lang="it" sz="1600" dirty="0">
                <a:latin typeface="Comic Sans MS"/>
              </a:rPr>
              <a:t> visiting, </a:t>
            </a:r>
            <a:r>
              <a:rPr lang="it" sz="1600" dirty="0" err="1">
                <a:latin typeface="Comic Sans MS"/>
              </a:rPr>
              <a:t>of</a:t>
            </a:r>
            <a:r>
              <a:rPr lang="it" sz="1600" dirty="0">
                <a:latin typeface="Comic Sans MS"/>
              </a:rPr>
              <a:t> age </a:t>
            </a:r>
            <a:r>
              <a:rPr lang="it" sz="1600" dirty="0" err="1">
                <a:latin typeface="Comic Sans MS"/>
              </a:rPr>
              <a:t>threescore</a:t>
            </a:r>
            <a:r>
              <a:rPr lang="en-US" sz="1600" dirty="0">
                <a:latin typeface="Comic Sans MS"/>
              </a:rPr>
              <a:t>."</a:t>
            </a:r>
          </a:p>
          <a:p>
            <a:pPr algn="ctr"/>
            <a:r>
              <a:rPr lang="en-US" sz="1600" dirty="0">
                <a:latin typeface="Comic Sans MS"/>
              </a:rPr>
              <a:t>................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756" y="11254"/>
            <a:ext cx="1462388" cy="198751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4974" y="622079"/>
            <a:ext cx="2971344" cy="553284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it" sz="2800" dirty="0">
                <a:solidFill>
                  <a:srgbClr val="FF0000"/>
                </a:solidFill>
                <a:latin typeface="Comic Sans MS"/>
              </a:rPr>
              <a:t>Il </a:t>
            </a:r>
            <a:r>
              <a:rPr lang="it" sz="2800" dirty="0" err="1">
                <a:solidFill>
                  <a:srgbClr val="FF0000"/>
                </a:solidFill>
                <a:latin typeface="Comic Sans MS"/>
              </a:rPr>
              <a:t>CADAE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5347" y="1747894"/>
            <a:ext cx="6608680" cy="1635063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sz="2000" dirty="0">
                <a:latin typeface="Comic Sans MS"/>
              </a:rPr>
              <a:t>Il cadae è una forma di poesia sperimentale </a:t>
            </a:r>
            <a:r>
              <a:rPr lang="it" sz="2000" dirty="0" smtClean="0">
                <a:latin typeface="Comic Sans MS"/>
              </a:rPr>
              <a:t>basato </a:t>
            </a:r>
            <a:r>
              <a:rPr lang="it" sz="2000" dirty="0">
                <a:latin typeface="Comic Sans MS"/>
              </a:rPr>
              <a:t>sulle cifre del pi greco, che definiscono il numero di sillabe di ciascuna riga.</a:t>
            </a:r>
          </a:p>
          <a:p>
            <a:pPr algn="ctr"/>
            <a:r>
              <a:rPr lang="it" sz="2000" dirty="0">
                <a:latin typeface="Comic Sans MS"/>
              </a:rPr>
              <a:t> La parola </a:t>
            </a:r>
            <a:r>
              <a:rPr lang="it" sz="2000" dirty="0" err="1">
                <a:latin typeface="Comic Sans MS"/>
              </a:rPr>
              <a:t>cadae</a:t>
            </a:r>
            <a:r>
              <a:rPr lang="en-US" sz="2000" dirty="0">
                <a:latin typeface="Comic Sans MS"/>
              </a:rPr>
              <a:t> è infatti l’equivalente alfabetico delle prime cinque cifre di π: 3,1415.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04469" y="3967788"/>
            <a:ext cx="5245960" cy="512300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Comic Sans MS"/>
              </a:rPr>
              <a:t>Vediamone un esempio...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5910" y="283902"/>
            <a:ext cx="6414006" cy="1034847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dirty="0">
                <a:solidFill>
                  <a:srgbClr val="FF0000"/>
                </a:solidFill>
                <a:latin typeface="Comic Sans MS"/>
              </a:rPr>
              <a:t>La lingua inglese, che possiede sillabe molto più lunghe delle nostre, favorisce questo genere di componimenti.</a:t>
            </a:r>
          </a:p>
          <a:p>
            <a:pPr algn="ctr"/>
            <a:r>
              <a:rPr lang="it" dirty="0">
                <a:solidFill>
                  <a:srgbClr val="FF0000"/>
                </a:solidFill>
                <a:latin typeface="Comic Sans MS"/>
              </a:rPr>
              <a:t>L’americano </a:t>
            </a:r>
            <a:r>
              <a:rPr lang="it" dirty="0" err="1">
                <a:solidFill>
                  <a:srgbClr val="FF0000"/>
                </a:solidFill>
                <a:latin typeface="Comic Sans MS"/>
              </a:rPr>
              <a:t>Mike</a:t>
            </a:r>
            <a:r>
              <a:rPr lang="it" dirty="0">
                <a:solidFill>
                  <a:srgbClr val="FF0000"/>
                </a:solidFill>
                <a:latin typeface="Comic Sans MS"/>
              </a:rPr>
              <a:t> </a:t>
            </a:r>
            <a:r>
              <a:rPr lang="it" dirty="0" err="1">
                <a:solidFill>
                  <a:srgbClr val="FF0000"/>
                </a:solidFill>
                <a:latin typeface="Comic Sans MS"/>
              </a:rPr>
              <a:t>Rollins</a:t>
            </a:r>
            <a:r>
              <a:rPr lang="en-US" dirty="0">
                <a:solidFill>
                  <a:srgbClr val="FF0000"/>
                </a:solidFill>
                <a:latin typeface="Comic Sans MS"/>
              </a:rPr>
              <a:t> scrive: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62152" y="1475288"/>
            <a:ext cx="5430388" cy="3420168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dirty="0">
                <a:latin typeface="Comic Sans MS"/>
              </a:rPr>
              <a:t>The Storm Flash, (3)</a:t>
            </a:r>
            <a:endParaRPr lang="it-IT" dirty="0" smtClean="0">
              <a:latin typeface="Comic Sans MS"/>
            </a:endParaRPr>
          </a:p>
          <a:p>
            <a:pPr algn="ctr"/>
            <a:r>
              <a:rPr lang="it" dirty="0" smtClean="0">
                <a:latin typeface="Comic Sans MS"/>
              </a:rPr>
              <a:t> </a:t>
            </a:r>
            <a:r>
              <a:rPr lang="it" dirty="0">
                <a:latin typeface="Comic Sans MS"/>
              </a:rPr>
              <a:t>Rumble (1) </a:t>
            </a:r>
          </a:p>
          <a:p>
            <a:pPr algn="ctr"/>
            <a:r>
              <a:rPr lang="it" dirty="0">
                <a:latin typeface="Comic Sans MS"/>
              </a:rPr>
              <a:t>Rain </a:t>
            </a:r>
            <a:r>
              <a:rPr lang="it" dirty="0" smtClean="0">
                <a:latin typeface="Comic Sans MS"/>
              </a:rPr>
              <a:t>Awesome </a:t>
            </a:r>
            <a:r>
              <a:rPr lang="it" dirty="0">
                <a:latin typeface="Comic Sans MS"/>
              </a:rPr>
              <a:t>thunder (4) </a:t>
            </a:r>
          </a:p>
          <a:p>
            <a:pPr algn="ctr"/>
            <a:r>
              <a:rPr lang="it" dirty="0" err="1">
                <a:latin typeface="Comic Sans MS"/>
              </a:rPr>
              <a:t>Wind</a:t>
            </a:r>
            <a:r>
              <a:rPr lang="it" dirty="0">
                <a:latin typeface="Comic Sans MS"/>
              </a:rPr>
              <a:t> (1) </a:t>
            </a:r>
          </a:p>
          <a:p>
            <a:pPr algn="ctr"/>
            <a:r>
              <a:rPr lang="it" dirty="0" err="1">
                <a:latin typeface="Comic Sans MS"/>
              </a:rPr>
              <a:t>The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wind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will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plunder</a:t>
            </a:r>
            <a:r>
              <a:rPr lang="it" dirty="0">
                <a:latin typeface="Comic Sans MS"/>
              </a:rPr>
              <a:t> (5) </a:t>
            </a:r>
          </a:p>
          <a:p>
            <a:pPr algn="ctr"/>
            <a:r>
              <a:rPr lang="it" dirty="0" err="1">
                <a:latin typeface="Comic Sans MS"/>
              </a:rPr>
              <a:t>As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did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the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pirates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from</a:t>
            </a:r>
            <a:r>
              <a:rPr lang="it" dirty="0">
                <a:latin typeface="Comic Sans MS"/>
              </a:rPr>
              <a:t> on </a:t>
            </a:r>
            <a:r>
              <a:rPr lang="it" dirty="0" err="1">
                <a:latin typeface="Comic Sans MS"/>
              </a:rPr>
              <a:t>yonder</a:t>
            </a:r>
            <a:r>
              <a:rPr lang="it" dirty="0">
                <a:latin typeface="Comic Sans MS"/>
              </a:rPr>
              <a:t> (9) </a:t>
            </a:r>
          </a:p>
          <a:p>
            <a:pPr algn="ctr"/>
            <a:r>
              <a:rPr lang="it" dirty="0">
                <a:latin typeface="Comic Sans MS"/>
              </a:rPr>
              <a:t>Raid, </a:t>
            </a:r>
            <a:r>
              <a:rPr lang="it" dirty="0" err="1">
                <a:latin typeface="Comic Sans MS"/>
              </a:rPr>
              <a:t>fall</a:t>
            </a:r>
            <a:r>
              <a:rPr lang="it" dirty="0">
                <a:latin typeface="Comic Sans MS"/>
              </a:rPr>
              <a:t> (2) </a:t>
            </a:r>
          </a:p>
          <a:p>
            <a:pPr algn="ctr"/>
            <a:r>
              <a:rPr lang="it" dirty="0" err="1">
                <a:latin typeface="Comic Sans MS"/>
              </a:rPr>
              <a:t>Damn</a:t>
            </a:r>
            <a:r>
              <a:rPr lang="it" dirty="0">
                <a:latin typeface="Comic Sans MS"/>
              </a:rPr>
              <a:t>! </a:t>
            </a:r>
            <a:r>
              <a:rPr lang="it" dirty="0" err="1">
                <a:latin typeface="Comic Sans MS"/>
              </a:rPr>
              <a:t>My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ship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is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sinking</a:t>
            </a:r>
            <a:r>
              <a:rPr lang="it" dirty="0">
                <a:latin typeface="Comic Sans MS"/>
              </a:rPr>
              <a:t> (6) </a:t>
            </a:r>
          </a:p>
          <a:p>
            <a:pPr algn="ctr"/>
            <a:r>
              <a:rPr lang="it" dirty="0" err="1">
                <a:latin typeface="Comic Sans MS"/>
              </a:rPr>
              <a:t>The</a:t>
            </a:r>
            <a:r>
              <a:rPr lang="it" dirty="0">
                <a:latin typeface="Comic Sans MS"/>
              </a:rPr>
              <a:t> water </a:t>
            </a:r>
            <a:r>
              <a:rPr lang="it" dirty="0" err="1">
                <a:latin typeface="Comic Sans MS"/>
              </a:rPr>
              <a:t>stinging</a:t>
            </a:r>
            <a:r>
              <a:rPr lang="it" dirty="0">
                <a:latin typeface="Comic Sans MS"/>
              </a:rPr>
              <a:t> (5) </a:t>
            </a:r>
          </a:p>
          <a:p>
            <a:pPr algn="ctr"/>
            <a:r>
              <a:rPr lang="it" dirty="0" err="1">
                <a:latin typeface="Comic Sans MS"/>
              </a:rPr>
              <a:t>Quivering</a:t>
            </a:r>
            <a:r>
              <a:rPr lang="it" dirty="0">
                <a:latin typeface="Comic Sans MS"/>
              </a:rPr>
              <a:t> (3) </a:t>
            </a:r>
          </a:p>
          <a:p>
            <a:pPr algn="ctr"/>
            <a:r>
              <a:rPr lang="it" dirty="0" err="1">
                <a:latin typeface="Comic Sans MS"/>
              </a:rPr>
              <a:t>The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storm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moves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onward</a:t>
            </a:r>
            <a:r>
              <a:rPr lang="it" dirty="0">
                <a:latin typeface="Comic Sans MS"/>
              </a:rPr>
              <a:t> (5) </a:t>
            </a:r>
          </a:p>
          <a:p>
            <a:pPr algn="ctr"/>
            <a:r>
              <a:rPr lang="it" dirty="0" err="1">
                <a:latin typeface="Comic Sans MS"/>
              </a:rPr>
              <a:t>I'm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tired</a:t>
            </a:r>
            <a:r>
              <a:rPr lang="it" dirty="0">
                <a:latin typeface="Comic Sans MS"/>
              </a:rPr>
              <a:t>, </a:t>
            </a:r>
            <a:r>
              <a:rPr lang="it" dirty="0" err="1">
                <a:latin typeface="Comic Sans MS"/>
              </a:rPr>
              <a:t>I'm</a:t>
            </a:r>
            <a:r>
              <a:rPr lang="it" dirty="0">
                <a:latin typeface="Comic Sans MS"/>
              </a:rPr>
              <a:t> </a:t>
            </a:r>
            <a:r>
              <a:rPr lang="it" dirty="0" err="1">
                <a:latin typeface="Comic Sans MS"/>
              </a:rPr>
              <a:t>cold</a:t>
            </a:r>
            <a:r>
              <a:rPr lang="it" dirty="0">
                <a:latin typeface="Comic Sans MS"/>
              </a:rPr>
              <a:t>, I </a:t>
            </a:r>
            <a:r>
              <a:rPr lang="it" dirty="0" err="1">
                <a:latin typeface="Comic Sans MS"/>
              </a:rPr>
              <a:t>sink</a:t>
            </a:r>
            <a:r>
              <a:rPr lang="it" dirty="0">
                <a:latin typeface="Comic Sans MS"/>
              </a:rPr>
              <a:t>, I </a:t>
            </a:r>
            <a:r>
              <a:rPr lang="it" dirty="0" err="1">
                <a:latin typeface="Comic Sans MS"/>
              </a:rPr>
              <a:t>die</a:t>
            </a:r>
            <a:r>
              <a:rPr lang="en-US" dirty="0">
                <a:latin typeface="Comic Sans MS"/>
              </a:rPr>
              <a:t>. (8)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56000"/>
          </a:blip>
          <a:srcRect r="5120"/>
          <a:stretch>
            <a:fillRect/>
          </a:stretch>
        </p:blipFill>
        <p:spPr>
          <a:xfrm>
            <a:off x="7435" y="0"/>
            <a:ext cx="9136565" cy="5135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0" y="307298"/>
            <a:ext cx="7459099" cy="465512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en-US" sz="2400" dirty="0">
                <a:solidFill>
                  <a:srgbClr val="14B5FD"/>
                </a:solidFill>
                <a:latin typeface="Comic Sans MS"/>
              </a:rPr>
              <a:t>Concludiamo la sezione con un </a:t>
            </a:r>
            <a:r>
              <a:rPr lang="en-US" sz="2400" dirty="0" err="1" smtClean="0">
                <a:solidFill>
                  <a:srgbClr val="14B5FD"/>
                </a:solidFill>
                <a:latin typeface="Comic Sans MS"/>
              </a:rPr>
              <a:t>gioco</a:t>
            </a:r>
            <a:r>
              <a:rPr lang="en-US" sz="2400" dirty="0" smtClean="0">
                <a:solidFill>
                  <a:srgbClr val="14B5FD"/>
                </a:solidFill>
                <a:latin typeface="Comic Sans MS"/>
              </a:rPr>
              <a:t>!</a:t>
            </a:r>
            <a:endParaRPr lang="en-US" sz="2400" dirty="0">
              <a:solidFill>
                <a:srgbClr val="14B5FD"/>
              </a:solidFill>
              <a:latin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3196" y="1161974"/>
            <a:ext cx="6885322" cy="2622980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l"/>
            <a:r>
              <a:rPr lang="it" dirty="0">
                <a:latin typeface="Comic Sans MS"/>
              </a:rPr>
              <a:t>Nel video che apriva la conferenza è stato detto che questo numero contiene potenzialmente ogni singolo pensiero umano che sia mai stato pensato durante la storia dell'umanità, scritto nella lingua dei numeri!</a:t>
            </a:r>
          </a:p>
          <a:p>
            <a:pPr algn="l"/>
            <a:r>
              <a:rPr lang="it" dirty="0">
                <a:latin typeface="Comic Sans MS"/>
              </a:rPr>
              <a:t>Cercando bene da qualche parte dell'espansione decimale si potrebbero ritrovare La Bibbia, le opere di Omero, La Divina Commedia e tutto il resto...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82881" y="3453894"/>
            <a:ext cx="4774643" cy="1296509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it" dirty="0">
                <a:solidFill>
                  <a:srgbClr val="FF0000"/>
                </a:solidFill>
                <a:latin typeface="Comic Sans MS"/>
              </a:rPr>
              <a:t>Questo sito vi permette per esempio di cercare in quale posizione compare per la prima volta la vostra data di nascita:</a:t>
            </a:r>
          </a:p>
          <a:p>
            <a:r>
              <a:rPr lang="it" sz="2400" dirty="0">
                <a:solidFill>
                  <a:srgbClr val="FF0000"/>
                </a:solidFill>
                <a:latin typeface="Comic Sans MS"/>
              </a:rPr>
              <a:t>http://</a:t>
            </a:r>
            <a:r>
              <a:rPr lang="it" sz="2400" dirty="0" err="1">
                <a:solidFill>
                  <a:srgbClr val="FF0000"/>
                </a:solidFill>
                <a:latin typeface="Comic Sans MS"/>
              </a:rPr>
              <a:t>two</a:t>
            </a:r>
            <a:r>
              <a:rPr lang="it" sz="2400" dirty="0">
                <a:solidFill>
                  <a:srgbClr val="FF0000"/>
                </a:solidFill>
                <a:latin typeface="Comic Sans MS"/>
              </a:rPr>
              <a:t>-n.</a:t>
            </a:r>
            <a:r>
              <a:rPr lang="it" sz="2400" dirty="0" err="1">
                <a:solidFill>
                  <a:srgbClr val="FF0000"/>
                </a:solidFill>
                <a:latin typeface="Comic Sans MS"/>
              </a:rPr>
              <a:t>com</a:t>
            </a:r>
            <a:r>
              <a:rPr lang="en-US" sz="2400" dirty="0">
                <a:solidFill>
                  <a:srgbClr val="FF0000"/>
                </a:solidFill>
                <a:latin typeface="Comic Sans MS"/>
              </a:rPr>
              <a:t>/pi/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9"/>
          <p:cNvPicPr>
            <a:picLocks noGrp="1" noChangeAspect="1"/>
          </p:cNvPicPr>
          <p:nvPr>
            <p:ph/>
          </p:nvPr>
        </p:nvPicPr>
        <p:blipFill>
          <a:blip r:embed="rId3"/>
          <a:srcRect t="-16983" b="-16983"/>
          <a:stretch>
            <a:fillRect/>
          </a:stretch>
        </p:blipFill>
        <p:spPr>
          <a:xfrm>
            <a:off x="0" y="661027"/>
            <a:ext cx="9144000" cy="3879143"/>
          </a:xfrm>
        </p:spPr>
      </p:pic>
      <p:sp>
        <p:nvSpPr>
          <p:cNvPr id="3" name="TextBox 2"/>
          <p:cNvSpPr txBox="1"/>
          <p:nvPr/>
        </p:nvSpPr>
        <p:spPr>
          <a:xfrm>
            <a:off x="1570700" y="241927"/>
            <a:ext cx="6209085" cy="614760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en-US" dirty="0">
                <a:latin typeface="Comic Sans MS"/>
              </a:rPr>
              <a:t>“questo misterioso 3,14159…che entra da ogni porta e da ogni finestra e che si trova sotto ogni tetto”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40018" y="4367687"/>
            <a:ext cx="2663964" cy="286888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it" dirty="0" err="1">
                <a:solidFill>
                  <a:srgbClr val="FF0000"/>
                </a:solidFill>
                <a:latin typeface="Comic Sans MS"/>
              </a:rPr>
              <a:t>Augustus</a:t>
            </a:r>
            <a:r>
              <a:rPr lang="it" dirty="0">
                <a:solidFill>
                  <a:srgbClr val="FF0000"/>
                </a:solidFill>
                <a:latin typeface="Comic Sans MS"/>
              </a:rPr>
              <a:t> De </a:t>
            </a:r>
            <a:r>
              <a:rPr lang="it" dirty="0" err="1">
                <a:solidFill>
                  <a:srgbClr val="FF0000"/>
                </a:solidFill>
                <a:latin typeface="Comic Sans MS"/>
              </a:rPr>
              <a:t>Morgan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" y="205935"/>
            <a:ext cx="9375007" cy="4187988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l"/>
            <a:r>
              <a:rPr lang="it" sz="2000" b="1" i="1" dirty="0" err="1">
                <a:latin typeface="Courier New"/>
              </a:rPr>
              <a:t>Scientists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have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noted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the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ubiquity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of</a:t>
            </a:r>
            <a:r>
              <a:rPr lang="it" sz="2000" b="1" i="1" dirty="0">
                <a:latin typeface="Courier New"/>
              </a:rPr>
              <a:t> pi in nature.</a:t>
            </a:r>
          </a:p>
          <a:p>
            <a:pPr algn="l"/>
            <a:endParaRPr lang="it" sz="2000" b="1" i="1" dirty="0">
              <a:latin typeface="Courier New"/>
            </a:endParaRPr>
          </a:p>
          <a:p>
            <a:pPr algn="l"/>
            <a:r>
              <a:rPr lang="it" sz="2000" b="1" i="1" dirty="0">
                <a:latin typeface="Courier New"/>
              </a:rPr>
              <a:t>Pi </a:t>
            </a:r>
            <a:r>
              <a:rPr lang="it" sz="2000" b="1" i="1" dirty="0" err="1">
                <a:latin typeface="Courier New"/>
              </a:rPr>
              <a:t>is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obvious</a:t>
            </a:r>
            <a:r>
              <a:rPr lang="it" sz="2000" b="1" i="1" dirty="0">
                <a:latin typeface="Courier New"/>
              </a:rPr>
              <a:t> in </a:t>
            </a:r>
            <a:r>
              <a:rPr lang="it" sz="2000" b="1" i="1" dirty="0" err="1">
                <a:latin typeface="Courier New"/>
              </a:rPr>
              <a:t>the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disks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of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the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moon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and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the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sun</a:t>
            </a:r>
            <a:r>
              <a:rPr lang="it" sz="2000" b="1" i="1" dirty="0">
                <a:latin typeface="Courier New"/>
              </a:rPr>
              <a:t>. </a:t>
            </a:r>
          </a:p>
          <a:p>
            <a:pPr algn="l"/>
            <a:endParaRPr lang="it" sz="2000" b="1" i="1" dirty="0">
              <a:latin typeface="Courier New"/>
            </a:endParaRPr>
          </a:p>
          <a:p>
            <a:pPr algn="l"/>
            <a:r>
              <a:rPr lang="it" sz="2000" b="1" i="1" dirty="0" err="1">
                <a:latin typeface="Courier New"/>
              </a:rPr>
              <a:t>The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double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helix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of</a:t>
            </a:r>
            <a:r>
              <a:rPr lang="it" sz="2000" b="1" i="1" dirty="0">
                <a:latin typeface="Courier New"/>
              </a:rPr>
              <a:t> DNA </a:t>
            </a:r>
            <a:r>
              <a:rPr lang="it" sz="2000" b="1" i="1" dirty="0" err="1">
                <a:latin typeface="Courier New"/>
              </a:rPr>
              <a:t>revolves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around</a:t>
            </a:r>
            <a:r>
              <a:rPr lang="it" sz="2000" b="1" i="1" dirty="0">
                <a:latin typeface="Courier New"/>
              </a:rPr>
              <a:t> pi.</a:t>
            </a:r>
          </a:p>
          <a:p>
            <a:pPr algn="l"/>
            <a:r>
              <a:rPr lang="it" sz="2000" b="1" i="1" dirty="0">
                <a:latin typeface="Courier New"/>
              </a:rPr>
              <a:t> </a:t>
            </a:r>
          </a:p>
          <a:p>
            <a:pPr algn="l"/>
            <a:r>
              <a:rPr lang="it" sz="2000" b="1" i="1" dirty="0">
                <a:latin typeface="Courier New"/>
              </a:rPr>
              <a:t>Pi </a:t>
            </a:r>
            <a:r>
              <a:rPr lang="it" sz="2000" b="1" i="1" dirty="0" err="1">
                <a:latin typeface="Courier New"/>
              </a:rPr>
              <a:t>hides</a:t>
            </a:r>
            <a:r>
              <a:rPr lang="it" sz="2000" b="1" i="1" dirty="0">
                <a:latin typeface="Courier New"/>
              </a:rPr>
              <a:t> in </a:t>
            </a:r>
            <a:r>
              <a:rPr lang="it" sz="2000" b="1" i="1" dirty="0" err="1">
                <a:latin typeface="Courier New"/>
              </a:rPr>
              <a:t>the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rainbow</a:t>
            </a:r>
            <a:r>
              <a:rPr lang="it" sz="2000" b="1" i="1" dirty="0">
                <a:latin typeface="Courier New"/>
              </a:rPr>
              <a:t>, </a:t>
            </a:r>
          </a:p>
          <a:p>
            <a:pPr algn="l"/>
            <a:endParaRPr lang="it" sz="2000" b="1" i="1" dirty="0">
              <a:latin typeface="Courier New"/>
            </a:endParaRPr>
          </a:p>
          <a:p>
            <a:pPr algn="l"/>
            <a:r>
              <a:rPr lang="it" sz="2000" b="1" i="1" dirty="0" err="1">
                <a:latin typeface="Courier New"/>
              </a:rPr>
              <a:t>and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sits</a:t>
            </a:r>
            <a:r>
              <a:rPr lang="it" sz="2000" b="1" i="1" dirty="0">
                <a:latin typeface="Courier New"/>
              </a:rPr>
              <a:t> in </a:t>
            </a:r>
            <a:r>
              <a:rPr lang="it" sz="2000" b="1" i="1" dirty="0" err="1">
                <a:latin typeface="Courier New"/>
              </a:rPr>
              <a:t>the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pupil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of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the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eye</a:t>
            </a:r>
            <a:r>
              <a:rPr lang="it" sz="2000" b="1" i="1" dirty="0">
                <a:latin typeface="Courier New"/>
              </a:rPr>
              <a:t>,</a:t>
            </a:r>
          </a:p>
          <a:p>
            <a:pPr algn="l"/>
            <a:endParaRPr lang="it" sz="2000" b="1" i="1" dirty="0">
              <a:latin typeface="Courier New"/>
            </a:endParaRPr>
          </a:p>
          <a:p>
            <a:pPr algn="l"/>
            <a:r>
              <a:rPr lang="it" sz="2000" b="1" i="1" dirty="0" err="1">
                <a:latin typeface="Courier New"/>
              </a:rPr>
              <a:t>and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when</a:t>
            </a:r>
            <a:r>
              <a:rPr lang="it" sz="2000" b="1" i="1" dirty="0">
                <a:latin typeface="Courier New"/>
              </a:rPr>
              <a:t> a </a:t>
            </a:r>
            <a:r>
              <a:rPr lang="it" sz="2000" b="1" i="1" dirty="0" err="1">
                <a:latin typeface="Courier New"/>
              </a:rPr>
              <a:t>raindrop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falls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into</a:t>
            </a:r>
            <a:r>
              <a:rPr lang="it" sz="2000" b="1" i="1" dirty="0">
                <a:latin typeface="Courier New"/>
              </a:rPr>
              <a:t> water </a:t>
            </a:r>
          </a:p>
          <a:p>
            <a:pPr algn="l"/>
            <a:endParaRPr lang="it" sz="2000" b="1" i="1" dirty="0">
              <a:latin typeface="Courier New"/>
            </a:endParaRPr>
          </a:p>
          <a:p>
            <a:pPr algn="l"/>
            <a:r>
              <a:rPr lang="it" sz="2000" b="1" i="1" dirty="0">
                <a:latin typeface="Courier New"/>
              </a:rPr>
              <a:t>pi </a:t>
            </a:r>
            <a:r>
              <a:rPr lang="it" sz="2000" b="1" i="1" dirty="0" err="1">
                <a:latin typeface="Courier New"/>
              </a:rPr>
              <a:t>emerges</a:t>
            </a:r>
            <a:r>
              <a:rPr lang="it" sz="2000" b="1" i="1" dirty="0">
                <a:latin typeface="Courier New"/>
              </a:rPr>
              <a:t> in </a:t>
            </a:r>
            <a:r>
              <a:rPr lang="it" sz="2000" b="1" i="1" dirty="0" err="1">
                <a:latin typeface="Courier New"/>
              </a:rPr>
              <a:t>the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spreading</a:t>
            </a:r>
            <a:r>
              <a:rPr lang="it" sz="2000" b="1" i="1" dirty="0">
                <a:latin typeface="Courier New"/>
              </a:rPr>
              <a:t> </a:t>
            </a:r>
            <a:r>
              <a:rPr lang="it" sz="2000" b="1" i="1" dirty="0" err="1">
                <a:latin typeface="Courier New"/>
              </a:rPr>
              <a:t>rings</a:t>
            </a:r>
            <a:r>
              <a:rPr lang="it" sz="2000" b="1" i="1" dirty="0">
                <a:latin typeface="Courier New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41834" y="4497908"/>
            <a:ext cx="2785215" cy="660726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it" sz="1600" dirty="0" err="1">
                <a:latin typeface="Courier New"/>
              </a:rPr>
              <a:t>Richard</a:t>
            </a:r>
            <a:r>
              <a:rPr lang="it" sz="1600" dirty="0">
                <a:latin typeface="Courier New"/>
              </a:rPr>
              <a:t> </a:t>
            </a:r>
            <a:r>
              <a:rPr lang="it" sz="1600" dirty="0" err="1">
                <a:latin typeface="Courier New"/>
              </a:rPr>
              <a:t>Preston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78000"/>
            <a:lum bright="40000" contrast="20000"/>
            <a:extLst>
              <a:ext uri="{251068CE-147E-4DF8-8E5E-497055DDE7BA}">
                <a14:imgProps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4="http://schemas.microsoft.com/office/drawing/2010/main">
                  <a14:imgLayer>
                    <a14:imgEffect>
                      <a14:brightnessContrast bright="40000" contrast="20000"/>
                    </a14:imgEffect>
                  </a14:imgLayer>
                </a14:imgProps>
              </a:ext>
              <a:ext uri="{6B48A04F-D2D4-4423-A7A3-3684344EAC79}">
                <a14:useLocalDpi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25" y="1276350"/>
            <a:ext cx="3501656" cy="3565853"/>
          </a:xfrm>
          <a:prstGeom prst="rect">
            <a:avLst/>
          </a:prstGeom>
          <a:ln w="28575" cap="flat">
            <a:solidFill>
              <a:schemeClr val="tx1">
                <a:alpha val="0"/>
              </a:schemeClr>
            </a:solidFill>
            <a:prstDash val="solid"/>
            <a:round/>
          </a:ln>
        </p:spPr>
      </p:pic>
      <p:sp>
        <p:nvSpPr>
          <p:cNvPr id="3" name="TextBox 2"/>
          <p:cNvSpPr txBox="1"/>
          <p:nvPr/>
        </p:nvSpPr>
        <p:spPr>
          <a:xfrm>
            <a:off x="1000125" y="367392"/>
            <a:ext cx="7164160" cy="1143000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/>
              </a:rPr>
              <a:t>Ci hanno provato in molti a catturarlo nel corso della storia dell'umanità: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2539" y="1663473"/>
            <a:ext cx="1487261" cy="2866169"/>
          </a:xfrm>
          <a:prstGeom prst="rect">
            <a:avLst/>
          </a:prstGeom>
        </p:spPr>
        <p:txBody>
          <a:bodyPr vert="horz" wrap="square" lIns="95250" tIns="47625" rIns="95250" bIns="47625" rtlCol="0">
            <a:spAutoFit/>
          </a:bodyPr>
          <a:lstStyle/>
          <a:p>
            <a:r>
              <a:rPr lang="it" dirty="0">
                <a:latin typeface="Comic Sans MS"/>
              </a:rPr>
              <a:t>Babilonesi</a:t>
            </a:r>
          </a:p>
          <a:p>
            <a:r>
              <a:rPr lang="it" dirty="0">
                <a:latin typeface="Comic Sans MS"/>
              </a:rPr>
              <a:t>Egizi</a:t>
            </a:r>
          </a:p>
          <a:p>
            <a:r>
              <a:rPr lang="it" dirty="0">
                <a:latin typeface="Comic Sans MS"/>
              </a:rPr>
              <a:t>Cinesi</a:t>
            </a:r>
          </a:p>
          <a:p>
            <a:r>
              <a:rPr lang="it" dirty="0">
                <a:latin typeface="Comic Sans MS"/>
              </a:rPr>
              <a:t>Greci               </a:t>
            </a:r>
            <a:r>
              <a:rPr lang="it" dirty="0" smtClean="0">
                <a:latin typeface="Comic Sans MS"/>
              </a:rPr>
              <a:t>Tolomeo</a:t>
            </a:r>
            <a:endParaRPr lang="it" dirty="0">
              <a:latin typeface="Comic Sans MS"/>
            </a:endParaRPr>
          </a:p>
          <a:p>
            <a:r>
              <a:rPr lang="it" dirty="0">
                <a:latin typeface="Comic Sans MS"/>
              </a:rPr>
              <a:t>Fibonacci</a:t>
            </a:r>
          </a:p>
          <a:p>
            <a:r>
              <a:rPr lang="en-US" dirty="0">
                <a:latin typeface="Comic Sans MS"/>
              </a:rPr>
              <a:t>Newton</a:t>
            </a:r>
          </a:p>
          <a:p>
            <a:r>
              <a:rPr lang="en-US" dirty="0">
                <a:latin typeface="Comic Sans MS"/>
              </a:rPr>
              <a:t>Leibniz</a:t>
            </a:r>
          </a:p>
          <a:p>
            <a:r>
              <a:rPr lang="en-US" dirty="0">
                <a:latin typeface="Comic Sans MS"/>
              </a:rPr>
              <a:t>Eulero</a:t>
            </a:r>
          </a:p>
          <a:p>
            <a:r>
              <a:rPr lang="it" dirty="0" err="1">
                <a:latin typeface="Comic Sans MS"/>
              </a:rPr>
              <a:t>Legendre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0" y="2092843"/>
            <a:ext cx="3212146" cy="1850507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r>
              <a:rPr lang="it" dirty="0">
                <a:solidFill>
                  <a:srgbClr val="FF0000"/>
                </a:solidFill>
                <a:latin typeface="Comic Sans MS"/>
              </a:rPr>
              <a:t>Ma questi sono solo alcuni nomi....</a:t>
            </a:r>
          </a:p>
          <a:p>
            <a:endParaRPr lang="it" dirty="0">
              <a:solidFill>
                <a:srgbClr val="FF0000"/>
              </a:solidFill>
              <a:latin typeface="Comic Sans MS"/>
            </a:endParaRPr>
          </a:p>
          <a:p>
            <a:endParaRPr lang="it" dirty="0">
              <a:solidFill>
                <a:srgbClr val="FF0000"/>
              </a:solidFill>
              <a:latin typeface="Comic Sans MS"/>
            </a:endParaRPr>
          </a:p>
          <a:p>
            <a:r>
              <a:rPr lang="it" dirty="0">
                <a:solidFill>
                  <a:srgbClr val="FF0000"/>
                </a:solidFill>
                <a:latin typeface="Comic Sans MS"/>
              </a:rPr>
              <a:t>Poi arrivarono i </a:t>
            </a:r>
            <a:r>
              <a:rPr lang="it" sz="2400" dirty="0">
                <a:solidFill>
                  <a:srgbClr val="FF0000"/>
                </a:solidFill>
                <a:latin typeface="Comic Sans MS"/>
              </a:rPr>
              <a:t>SUPERCOMPUTER</a:t>
            </a:r>
            <a:r>
              <a:rPr lang="it" dirty="0">
                <a:solidFill>
                  <a:srgbClr val="FF0000"/>
                </a:solidFill>
                <a:latin typeface="Comic Sans MS"/>
              </a:rPr>
              <a:t> </a:t>
            </a:r>
            <a:r>
              <a:rPr lang="is-IS" dirty="0" smtClean="0">
                <a:solidFill>
                  <a:srgbClr val="FF0000"/>
                </a:solidFill>
                <a:latin typeface="Comic Sans MS"/>
              </a:rPr>
              <a:t>….</a:t>
            </a:r>
            <a:endParaRPr lang="it" dirty="0">
              <a:solidFill>
                <a:srgbClr val="FF0000"/>
              </a:solidFill>
              <a:latin typeface="Comic Sans MS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684998" y="2647950"/>
            <a:ext cx="866775" cy="762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46531" y="2501384"/>
            <a:ext cx="1735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ARCHIMEDE</a:t>
            </a:r>
            <a:endParaRPr lang="it-IT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13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275" y="1362075"/>
            <a:ext cx="4743450" cy="3562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2963" y="274455"/>
            <a:ext cx="7125679" cy="742046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sz="2400" dirty="0">
                <a:solidFill>
                  <a:srgbClr val="00B0F0"/>
                </a:solidFill>
                <a:latin typeface="Comic Sans MS"/>
              </a:rPr>
              <a:t>In molti hanno provato però a catturarne </a:t>
            </a:r>
          </a:p>
          <a:p>
            <a:pPr algn="ctr"/>
            <a:r>
              <a:rPr lang="it" sz="2400" dirty="0">
                <a:solidFill>
                  <a:srgbClr val="00B0F0"/>
                </a:solidFill>
                <a:latin typeface="Comic Sans MS"/>
              </a:rPr>
              <a:t>la bellezza e il fascino nelle loro opere....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3420" y="2012674"/>
            <a:ext cx="7146009" cy="1057162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35338" y="1479426"/>
            <a:ext cx="8334433" cy="2123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smtClean="0">
                <a:ln/>
                <a:solidFill>
                  <a:srgbClr val="FFFFFF"/>
                </a:solidFill>
                <a:latin typeface="Comic Sans MS" panose="030F0702030302020204" pitchFamily="66" charset="0"/>
              </a:rPr>
              <a:t>Prima parte:</a:t>
            </a:r>
          </a:p>
          <a:p>
            <a:pPr algn="ctr"/>
            <a:r>
              <a:rPr lang="en-US" sz="6600" b="1" cap="none" spc="0" dirty="0" err="1" smtClean="0">
                <a:ln/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L’arte</a:t>
            </a:r>
            <a:r>
              <a:rPr lang="en-US" sz="6600" b="1" cap="none" spc="0" dirty="0" smtClean="0">
                <a:ln/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6600" b="1" dirty="0" smtClean="0">
                <a:ln/>
                <a:solidFill>
                  <a:srgbClr val="FFFFFF"/>
                </a:solidFill>
                <a:latin typeface="Comic Sans MS" panose="030F0702030302020204" pitchFamily="66" charset="0"/>
              </a:rPr>
              <a:t>di</a:t>
            </a:r>
            <a:r>
              <a:rPr lang="en-US" sz="6600" b="1" cap="none" spc="0" dirty="0" smtClean="0">
                <a:ln/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PI-GRECO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300" y="115660"/>
            <a:ext cx="8092848" cy="1030741"/>
          </a:xfrm>
          <a:prstGeom prst="rect">
            <a:avLst/>
          </a:prstGeom>
        </p:spPr>
        <p:txBody>
          <a:bodyPr vert="horz" lIns="95250" tIns="47625" rIns="95250" bIns="47625" rtlCol="0">
            <a:spAutoFit/>
          </a:bodyPr>
          <a:lstStyle/>
          <a:p>
            <a:pPr algn="ctr"/>
            <a:r>
              <a:rPr lang="it" sz="2000" dirty="0">
                <a:latin typeface="Comic Sans MS"/>
              </a:rPr>
              <a:t>Apriamo la sezione con un omaggio al grande</a:t>
            </a:r>
          </a:p>
          <a:p>
            <a:pPr algn="ctr"/>
            <a:r>
              <a:rPr lang="it" sz="2400" dirty="0">
                <a:solidFill>
                  <a:srgbClr val="FF0000"/>
                </a:solidFill>
                <a:latin typeface="Comic Sans MS"/>
              </a:rPr>
              <a:t> Leonardo da Vinci</a:t>
            </a:r>
            <a:r>
              <a:rPr lang="it" sz="2000" dirty="0">
                <a:latin typeface="Comic Sans MS"/>
              </a:rPr>
              <a:t> con L'Uomo </a:t>
            </a:r>
            <a:r>
              <a:rPr lang="it" sz="2000" dirty="0" err="1">
                <a:latin typeface="Comic Sans MS"/>
              </a:rPr>
              <a:t>vitruviano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583" y="984476"/>
            <a:ext cx="3032460" cy="41229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EBFONT3" val="Roboto-thi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0:2" val="4"/>
  <p:tag name="FONTWEIGHT:4:0:1" val="4"/>
  <p:tag name="FONTWEIGHT:4:0:0" val="4"/>
  <p:tag name="FONTWEIGHT:3:0:0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3:1" val="4"/>
  <p:tag name="FONTWEIGHT:4:0:0" val="4"/>
  <p:tag name="FONTWEIGHT:4:3:0" val="4"/>
  <p:tag name="TRANSITION" val="noAdvanceOnClick: true&#10;"/>
  <p:tag name="FONTWEIGHT:4:4:0" val="4"/>
  <p:tag name="FONTWEIGHT:5:0:0" val="4"/>
  <p:tag name="FONTWEIGHT:4:7:0" val="4"/>
  <p:tag name="FONTWEIGHT:5:1:0" val="4"/>
  <p:tag name="FONTWEIGHT:4:6:0" val="4"/>
  <p:tag name="FONTWEIGHT:4:8:0" val="4"/>
  <p:tag name="FONTWEIGHT:4:1:0" val="4"/>
  <p:tag name="FONTWEIGHT:5:3:0" val="4"/>
  <p:tag name="FONTWEIGHT:5:3:1" val="4"/>
  <p:tag name="FONTWEIGHT:4:9:0" val="4"/>
  <p:tag name="FONTWEIGHT:5:3:2" val="4"/>
  <p:tag name="FONTWEIGHT:5:4:0" val="4"/>
  <p:tag name="FONTWEIGHT:4:5:0" val="4"/>
  <p:tag name="FONTWEIGHT:4:2:0" val="4"/>
  <p:tag name="FONTWEIGHT:3:0:0" val="4"/>
  <p:tag name="FONTWEIGHT:5:2:0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3:1:0" val="4"/>
  <p:tag name="FONTWEIGHT:3:0:0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1:0" val="4"/>
  <p:tag name="FONTWEIGHT:4:0:0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2:1:2" val="4"/>
  <p:tag name="FONTWEIGHT:2:0:0" val="4"/>
  <p:tag name="FONTWEIGHT:2:1:0" val="4"/>
  <p:tag name="FONTWEIGHT:2:1:1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0:0" val="4"/>
  <p:tag name="FONTWEIGHT:2:0:0" val="4"/>
  <p:tag name="FONTWEIGHT:3:0:0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2:2:0" val="4"/>
  <p:tag name="FONTWEIGHT:2:0:0" val="4"/>
  <p:tag name="FONTWEIGHT:2:1:0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3:0:7" val="4"/>
  <p:tag name="FONTWEIGHT:3:0:6" val="4"/>
  <p:tag name="FONTWEIGHT:3:0:5" val="4"/>
  <p:tag name="FONTWEIGHT:3:0:4" val="4"/>
  <p:tag name="FONTWEIGHT:4:0:0" val="4"/>
  <p:tag name="FONTWEIGHT:3:0:9" val="4"/>
  <p:tag name="FONTWEIGHT:3:0:8" val="4"/>
  <p:tag name="FONTWEIGHT:3:0:10" val="4"/>
  <p:tag name="FONTWEIGHT:3:0:2" val="4"/>
  <p:tag name="FONTWEIGHT:3:0:3" val="4"/>
  <p:tag name="FONTWEIGHT:3:0:0" val="4"/>
  <p:tag name="FONTWEIGHT:3:0:1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0:0" val="4"/>
  <p:tag name="FONTWEIGHT:2:0:0" val="4"/>
  <p:tag name="FONTWEIGHT:2:1:0" val="4"/>
  <p:tag name="FONTWEIGHT:5:0:0" val="4"/>
  <p:tag name="FONTWEIGHT:2:0:1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2:0:0" val="4"/>
  <p:tag name="FONTWEIGHT:2:0:3" val="4"/>
  <p:tag name="FONTWEIGHT:2:0:1" val="4"/>
  <p:tag name="FONTWEIGHT:2:0:2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1:7:0" val="4"/>
  <p:tag name="FONTWEIGHT:1:4:0" val="4"/>
  <p:tag name="FONTWEIGHT:4:0:0" val="4"/>
  <p:tag name="FONTWEIGHT:1:5:0" val="4"/>
  <p:tag name="FONTWEIGHT:2:0:0" val="4"/>
  <p:tag name="FONTWEIGHT:1:3:0" val="4"/>
  <p:tag name="FONTWEIGHT:1:8:0" val="4"/>
  <p:tag name="FONTWEIGHT:1:0:0" val="4"/>
  <p:tag name="FONTWEIGHT:1:6:0" val="4"/>
  <p:tag name="FONTWEIGHT:1:1:0" val="4"/>
  <p:tag name="FONTWEIGHT:0:0:0" val="0"/>
  <p:tag name="FONTWEIGHT:1:2:0" val="4"/>
  <p:tag name="FONTWEIGHT:3:0:0" val="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0:0" val="4"/>
  <p:tag name="FONTWEIGHT:5:0:0" val="4"/>
  <p:tag name="FONTWEIGHT:3:0:2" val="4"/>
  <p:tag name="FONTWEIGHT:3:0:0" val="4"/>
  <p:tag name="FONTWEIGHT:3:0:1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2:1" val="4"/>
  <p:tag name="FONTWEIGHT:4:3:7" val="4"/>
  <p:tag name="FONTWEIGHT:4:3:6" val="4"/>
  <p:tag name="FONTWEIGHT:4:3:5" val="4"/>
  <p:tag name="FONTWEIGHT:4:3:4" val="4"/>
  <p:tag name="FONTWEIGHT:4:3:3" val="4"/>
  <p:tag name="FONTWEIGHT:4:3:2" val="4"/>
  <p:tag name="FONTWEIGHT:4:3:1" val="4"/>
  <p:tag name="FONTWEIGHT:4:3:0" val="4"/>
  <p:tag name="FONTWEIGHT:4:3:9" val="4"/>
  <p:tag name="FONTWEIGHT:4:3:8" val="4"/>
  <p:tag name="FONTWEIGHT:4:3:10" val="4"/>
  <p:tag name="FONTWEIGHT:3:0:0" val="4"/>
  <p:tag name="FONTWEIGHT:4:2:0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6:0:2" val="4"/>
  <p:tag name="FONTWEIGHT:6:0:1" val="4"/>
  <p:tag name="FONTWEIGHT:5:0:2" val="4"/>
  <p:tag name="FONTWEIGHT:2:0:0" val="4"/>
  <p:tag name="FONTWEIGHT:5:0:1" val="4"/>
  <p:tag name="FONTWEIGHT:5:0:0" val="4"/>
  <p:tag name="FONTWEIGHT:3:0:2" val="4"/>
  <p:tag name="FONTWEIGHT:3:0:0" val="4"/>
  <p:tag name="FONTWEIGHT:2:0:1" val="4"/>
  <p:tag name="FONTWEIGHT:6:0:0" val="4"/>
  <p:tag name="FONTWEIGHT:3:0:1" val="4"/>
  <p:tag name="FONTWEIGHT:2:0:2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2:2:0" val="4"/>
  <p:tag name="FONTWEIGHT:2:1:2" val="4"/>
  <p:tag name="FONTWEIGHT:2:0:0" val="4"/>
  <p:tag name="FONTWEIGHT:2:1:0" val="4"/>
  <p:tag name="FONTWEIGHT:2:1:1" val="4"/>
  <p:tag name="FONTWEIGHT:2:0:3" val="4"/>
  <p:tag name="FONTWEIGHT:2:0:4" val="4"/>
  <p:tag name="FONTWEIGHT:2:0:1" val="4"/>
  <p:tag name="FONTWEIGHT:2:0:2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2:1" val="4"/>
  <p:tag name="FONTWEIGHT:4:3:5" val="4"/>
  <p:tag name="FONTWEIGHT:4:3:4" val="4"/>
  <p:tag name="FONTWEIGHT:4:3:3" val="4"/>
  <p:tag name="FONTWEIGHT:4:3:2" val="4"/>
  <p:tag name="FONTWEIGHT:4:3:1" val="4"/>
  <p:tag name="FONTWEIGHT:4:3:0" val="4"/>
  <p:tag name="FONTWEIGHT:2:0:0" val="4"/>
  <p:tag name="FONTWEIGHT:2:0:3" val="4"/>
  <p:tag name="FONTWEIGHT:2:0:4" val="4"/>
  <p:tag name="FONTWEIGHT:4:2:0" val="4"/>
  <p:tag name="FONTWEIGHT:2:0:1" val="4"/>
  <p:tag name="FONTWEIGHT:2:0:2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0:0" val="4"/>
  <p:tag name="FONTWEIGHT:2:0:0" val="4"/>
  <p:tag name="FONTWEIGHT:3:0:0" val="4"/>
  <p:tag name="FONTWEIGHT:2:0:1" val="4"/>
  <p:tag name="FONTWEIGHT:2:0:2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3:0:2" val="4"/>
  <p:tag name="FONTWEIGHT:3:0:0" val="4"/>
  <p:tag name="FONTWEIGHT:3:0:1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2:2:1" val="4"/>
  <p:tag name="FONTWEIGHT:2:3:1" val="4"/>
  <p:tag name="FONTWEIGHT:2:3:0" val="4"/>
  <p:tag name="FONTWEIGHT:2:2:0" val="4"/>
  <p:tag name="FONTWEIGHT:2:3:2" val="4"/>
  <p:tag name="FONTWEIGHT:2:3:3" val="4"/>
  <p:tag name="FONTWEIGHT:2:3:4" val="4"/>
  <p:tag name="FONTWEIGHT:3:0:0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0:2" val="4"/>
  <p:tag name="FONTWEIGHT:4:0:1" val="4"/>
  <p:tag name="FONTWEIGHT:4:0:0" val="4"/>
  <p:tag name="FONTWEIGHT:4:3:0" val="4"/>
  <p:tag name="FONTWEIGHT:4:4:0" val="4"/>
  <p:tag name="FONTWEIGHT:4:6:0" val="4"/>
  <p:tag name="FONTWEIGHT:4:1:0" val="4"/>
  <p:tag name="FONTWEIGHT:4:6:4" val="4"/>
  <p:tag name="FONTWEIGHT:4:6:3" val="4"/>
  <p:tag name="FONTWEIGHT:4:6:2" val="4"/>
  <p:tag name="FONTWEIGHT:4:6:1" val="4"/>
  <p:tag name="FONTWEIGHT:4:6:8" val="4"/>
  <p:tag name="FONTWEIGHT:4:6:7" val="4"/>
  <p:tag name="FONTWEIGHT:4:6:6" val="4"/>
  <p:tag name="FONTWEIGHT:4:6:5" val="4"/>
  <p:tag name="FONTWEIGHT:4:5:0" val="4"/>
  <p:tag name="FONTWEIGHT:3:0:0" val="4"/>
  <p:tag name="FONTWEIGHT:4:2:0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2:0:8" val="4"/>
  <p:tag name="FONTWEIGHT:2:0:7" val="4"/>
  <p:tag name="FONTWEIGHT:2:0:6" val="4"/>
  <p:tag name="FONTWEIGHT:2:0:5" val="4"/>
  <p:tag name="FONTWEIGHT:2:0:9" val="4"/>
  <p:tag name="FONTWEIGHT:2:0:0" val="4"/>
  <p:tag name="FONTWEIGHT:2:0:3" val="4"/>
  <p:tag name="FONTWEIGHT:2:0:4" val="4"/>
  <p:tag name="FONTWEIGHT:2:0:1" val="4"/>
  <p:tag name="FONTWEIGHT:2:0:2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7:0:0" val="4"/>
  <p:tag name="FONTWEIGHT:2:0:0" val="0"/>
  <p:tag name="FONTWEIGHT:5:0:0" val="4"/>
  <p:tag name="FONTWEIGHT:3:0:0" val="4"/>
  <p:tag name="FONTWEIGHT:6:0:0" val="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1:0" val="4"/>
  <p:tag name="FONTWEIGHT:4:0:0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2:1" val="4"/>
  <p:tag name="FONTWEIGHT:4:2:2" val="4"/>
  <p:tag name="FONTWEIGHT:4:2:3" val="4"/>
  <p:tag name="FONTWEIGHT:4:2:4" val="4"/>
  <p:tag name="FONTWEIGHT:4:0:2" val="4"/>
  <p:tag name="FONTWEIGHT:4:0:1" val="4"/>
  <p:tag name="FONTWEIGHT:4:0:0" val="4"/>
  <p:tag name="FONTWEIGHT:4:3:0" val="4"/>
  <p:tag name="FONTWEIGHT:4:4:0" val="4"/>
  <p:tag name="FONTWEIGHT:4:6:0" val="4"/>
  <p:tag name="FONTWEIGHT:4:1:0" val="4"/>
  <p:tag name="FONTWEIGHT:3:1:0" val="4"/>
  <p:tag name="FONTWEIGHT:4:5:0" val="4"/>
  <p:tag name="FONTWEIGHT:3:0:0" val="4"/>
  <p:tag name="FONTWEIGHT:4:2:0" val="4"/>
  <p:tag name="FONTWEIGHT:3:1:1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2:0:0" val="4"/>
  <p:tag name="FONTWEIGHT:3:0:0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0:1" val="4"/>
  <p:tag name="FONTWEIGHT:4:0:0" val="4"/>
  <p:tag name="FONTWEIGHT:2:0:0" val="4"/>
  <p:tag name="FONTWEIGHT:5:0:0" val="4"/>
  <p:tag name="FONTWEIGHT:3:1:0" val="4"/>
  <p:tag name="FONTWEIGHT:3:0:2" val="4"/>
  <p:tag name="FONTWEIGHT:3:0:3" val="4"/>
  <p:tag name="FONTWEIGHT:3:0:0" val="4"/>
  <p:tag name="FONTWEIGHT:3:0:1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2:3:14" val="4"/>
  <p:tag name="FONTWEIGHT:2:3:13" val="4"/>
  <p:tag name="FONTWEIGHT:2:1:9" val="4"/>
  <p:tag name="FONTWEIGHT:2:1:8" val="4"/>
  <p:tag name="FONTWEIGHT:2:3:10" val="4"/>
  <p:tag name="FONTWEIGHT:2:1:7" val="4"/>
  <p:tag name="FONTWEIGHT:2:1:6" val="4"/>
  <p:tag name="FONTWEIGHT:2:3:12" val="4"/>
  <p:tag name="FONTWEIGHT:2:1:5" val="4"/>
  <p:tag name="FONTWEIGHT:2:3:11" val="4"/>
  <p:tag name="FONTWEIGHT:2:1:4" val="4"/>
  <p:tag name="FONTWEIGHT:2:2:6" val="4"/>
  <p:tag name="FONTWEIGHT:2:2:5" val="4"/>
  <p:tag name="FONTWEIGHT:2:2:4" val="4"/>
  <p:tag name="FONTWEIGHT:2:2:3" val="4"/>
  <p:tag name="FONTWEIGHT:2:2:9" val="4"/>
  <p:tag name="FONTWEIGHT:2:2:8" val="4"/>
  <p:tag name="FONTWEIGHT:2:2:7" val="4"/>
  <p:tag name="FONTWEIGHT:2:2:1" val="4"/>
  <p:tag name="FONTWEIGHT:2:2:2" val="4"/>
  <p:tag name="FONTWEIGHT:2:2:0" val="4"/>
  <p:tag name="FONTWEIGHT:2:1:2" val="4"/>
  <p:tag name="FONTWEIGHT:2:1:3" val="4"/>
  <p:tag name="FONTWEIGHT:2:1:0" val="4"/>
  <p:tag name="FONTWEIGHT:2:1:1" val="4"/>
  <p:tag name="FONTWEIGHT:3:0:0" val="4"/>
  <p:tag name="FONTWEIGHT:2:1:11" val="4"/>
  <p:tag name="FONTWEIGHT:2:1:12" val="4"/>
  <p:tag name="FONTWEIGHT:2:1:13" val="4"/>
  <p:tag name="FONTWEIGHT:2:1:14" val="4"/>
  <p:tag name="FONTWEIGHT:2:1:10" val="4"/>
  <p:tag name="FONTWEIGHT:2:3:2" val="4"/>
  <p:tag name="FONTWEIGHT:2:3:3" val="4"/>
  <p:tag name="FONTWEIGHT:2:0:0" val="4"/>
  <p:tag name="FONTWEIGHT:2:3:4" val="4"/>
  <p:tag name="FONTWEIGHT:2:3:5" val="4"/>
  <p:tag name="FONTWEIGHT:2:3:6" val="4"/>
  <p:tag name="FONTWEIGHT:2:0:3" val="4"/>
  <p:tag name="FONTWEIGHT:2:1:15" val="4"/>
  <p:tag name="FONTWEIGHT:2:3:7" val="4"/>
  <p:tag name="FONTWEIGHT:2:0:4" val="4"/>
  <p:tag name="FONTWEIGHT:2:3:8" val="4"/>
  <p:tag name="FONTWEIGHT:2:0:1" val="4"/>
  <p:tag name="FONTWEIGHT:2:3:9" val="4"/>
  <p:tag name="FONTWEIGHT:2:0:2" val="4"/>
  <p:tag name="FONTWEIGHT:2:0:7" val="4"/>
  <p:tag name="FONTWEIGHT:2:0:6" val="4"/>
  <p:tag name="FONTWEIGHT:2:0:5" val="4"/>
  <p:tag name="FONTWEIGHT:2:3:1" val="4"/>
  <p:tag name="FONTWEIGHT:2:3:0" val="4"/>
  <p:tag name="FONTWEIGHT:3:1:0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2:2:10" val="4"/>
  <p:tag name="FONTWEIGHT:2:1:9" val="4"/>
  <p:tag name="FONTWEIGHT:3:0:4" val="4"/>
  <p:tag name="FONTWEIGHT:2:2:11" val="4"/>
  <p:tag name="FONTWEIGHT:2:1:8" val="4"/>
  <p:tag name="FONTWEIGHT:2:2:12" val="4"/>
  <p:tag name="FONTWEIGHT:2:1:7" val="4"/>
  <p:tag name="FONTWEIGHT:2:2:13" val="4"/>
  <p:tag name="FONTWEIGHT:2:1:6" val="4"/>
  <p:tag name="FONTWEIGHT:2:2:14" val="4"/>
  <p:tag name="FONTWEIGHT:2:1:5" val="4"/>
  <p:tag name="FONTWEIGHT:2:1:4" val="4"/>
  <p:tag name="FONTWEIGHT:2:2:6" val="4"/>
  <p:tag name="FONTWEIGHT:2:2:5" val="4"/>
  <p:tag name="FONTWEIGHT:2:2:4" val="4"/>
  <p:tag name="FONTWEIGHT:2:2:3" val="4"/>
  <p:tag name="FONTWEIGHT:2:2:9" val="4"/>
  <p:tag name="FONTWEIGHT:2:2:8" val="4"/>
  <p:tag name="FONTWEIGHT:2:2:7" val="4"/>
  <p:tag name="FONTWEIGHT:2:2:1" val="4"/>
  <p:tag name="FONTWEIGHT:2:2:2" val="4"/>
  <p:tag name="FONTWEIGHT:2:2:0" val="4"/>
  <p:tag name="FONTWEIGHT:2:1:2" val="4"/>
  <p:tag name="FONTWEIGHT:2:1:3" val="4"/>
  <p:tag name="FONTWEIGHT:2:1:0" val="4"/>
  <p:tag name="FONTWEIGHT:2:1:1" val="4"/>
  <p:tag name="FONTWEIGHT:3:0:2" val="4"/>
  <p:tag name="FONTWEIGHT:3:0:3" val="4"/>
  <p:tag name="FONTWEIGHT:3:0:0" val="4"/>
  <p:tag name="FONTWEIGHT:3:0:1" val="4"/>
  <p:tag name="FONTWEIGHT:2:1:11" val="4"/>
  <p:tag name="FONTWEIGHT:2:1:10" val="4"/>
  <p:tag name="FONTWEIGHT:2:0:10" val="4"/>
  <p:tag name="FONTWEIGHT:2:0:11" val="4"/>
  <p:tag name="FONTWEIGHT:2:0:0" val="4"/>
  <p:tag name="FONTWEIGHT:2:0:3" val="4"/>
  <p:tag name="FONTWEIGHT:2:0:4" val="4"/>
  <p:tag name="FONTWEIGHT:2:0:1" val="4"/>
  <p:tag name="FONTWEIGHT:2:0:2" val="4"/>
  <p:tag name="FONTWEIGHT:2:0:8" val="4"/>
  <p:tag name="FONTWEIGHT:2:0:7" val="4"/>
  <p:tag name="FONTWEIGHT:2:0:6" val="4"/>
  <p:tag name="FONTWEIGHT:2:0:5" val="4"/>
  <p:tag name="FONTWEIGHT:2:0:9" val="4"/>
  <p:tag name="FONTWEIGHT:3:1:0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0:10" val="4"/>
  <p:tag name="FONTWEIGHT:4:0:11" val="4"/>
  <p:tag name="FONTWEIGHT:4:0:14" val="4"/>
  <p:tag name="FONTWEIGHT:4:0:2" val="4"/>
  <p:tag name="FONTWEIGHT:4:0:15" val="4"/>
  <p:tag name="FONTWEIGHT:4:0:1" val="4"/>
  <p:tag name="FONTWEIGHT:4:0:12" val="4"/>
  <p:tag name="FONTWEIGHT:4:0:0" val="4"/>
  <p:tag name="FONTWEIGHT:4:0:13" val="4"/>
  <p:tag name="FONTWEIGHT:4:0:18" val="4"/>
  <p:tag name="FONTWEIGHT:4:0:19" val="4"/>
  <p:tag name="FONTWEIGHT:2:0:0" val="4"/>
  <p:tag name="FONTWEIGHT:4:0:16" val="4"/>
  <p:tag name="FONTWEIGHT:4:0:17" val="4"/>
  <p:tag name="FONTWEIGHT:4:0:5" val="4"/>
  <p:tag name="FONTWEIGHT:4:0:6" val="4"/>
  <p:tag name="FONTWEIGHT:4:0:3" val="4"/>
  <p:tag name="FONTWEIGHT:4:0:4" val="4"/>
  <p:tag name="FONTWEIGHT:4:0:9" val="4"/>
  <p:tag name="FONTWEIGHT:3:0:0" val="4"/>
  <p:tag name="FONTWEIGHT:4:0:7" val="4"/>
  <p:tag name="FONTWEIGHT:4:0:8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2:2:0" val="4"/>
  <p:tag name="FONTWEIGHT:2:1:2" val="4"/>
  <p:tag name="FONTWEIGHT:2:1:3" val="4"/>
  <p:tag name="FONTWEIGHT:2:1:0" val="4"/>
  <p:tag name="FONTWEIGHT:2:1:1" val="4"/>
  <p:tag name="FONTWEIGHT:2:17:6" val="4"/>
  <p:tag name="FONTWEIGHT:2:17:5" val="4"/>
  <p:tag name="FONTWEIGHT:2:14:10" val="4"/>
  <p:tag name="FONTWEIGHT:2:17:2" val="4"/>
  <p:tag name="FONTWEIGHT:2:14:13" val="4"/>
  <p:tag name="FONTWEIGHT:2:17:1" val="4"/>
  <p:tag name="FONTWEIGHT:2:14:14" val="4"/>
  <p:tag name="FONTWEIGHT:2:17:4" val="4"/>
  <p:tag name="FONTWEIGHT:2:14:11" val="4"/>
  <p:tag name="FONTWEIGHT:2:17:3" val="4"/>
  <p:tag name="FONTWEIGHT:2:14:12" val="4"/>
  <p:tag name="FONTWEIGHT:2:17:0" val="4"/>
  <p:tag name="FONTWEIGHT:2:15:0" val="4"/>
  <p:tag name="FONTWEIGHT:2:15:1" val="4"/>
  <p:tag name="FONTWEIGHT:2:15:2" val="4"/>
  <p:tag name="FONTWEIGHT:2:15:7" val="4"/>
  <p:tag name="FONTWEIGHT:2:15:8" val="4"/>
  <p:tag name="FONTWEIGHT:2:15:9" val="4"/>
  <p:tag name="FONTWEIGHT:2:15:3" val="4"/>
  <p:tag name="FONTWEIGHT:2:15:4" val="4"/>
  <p:tag name="FONTWEIGHT:2:15:5" val="4"/>
  <p:tag name="FONTWEIGHT:2:5:10" val="4"/>
  <p:tag name="FONTWEIGHT:2:15:6" val="4"/>
  <p:tag name="FONTWEIGHT:2:11:10" val="4"/>
  <p:tag name="FONTWEIGHT:2:14:16" val="4"/>
  <p:tag name="FONTWEIGHT:2:14:15" val="4"/>
  <p:tag name="FONTWEIGHT:2:14:18" val="4"/>
  <p:tag name="FONTWEIGHT:2:14:17" val="4"/>
  <p:tag name="FONTWEIGHT:2:10:8" val="4"/>
  <p:tag name="FONTWEIGHT:2:10:9" val="4"/>
  <p:tag name="FONTWEIGHT:2:10:2" val="4"/>
  <p:tag name="FONTWEIGHT:2:10:3" val="4"/>
  <p:tag name="FONTWEIGHT:2:10:0" val="4"/>
  <p:tag name="FONTWEIGHT:2:10:1" val="4"/>
  <p:tag name="FONTWEIGHT:2:10:6" val="4"/>
  <p:tag name="FONTWEIGHT:2:10:7" val="4"/>
  <p:tag name="FONTWEIGHT:2:10:4" val="4"/>
  <p:tag name="FONTWEIGHT:2:10:5" val="4"/>
  <p:tag name="FONTWEIGHT:2:4:11" val="4"/>
  <p:tag name="FONTWEIGHT:2:4:10" val="4"/>
  <p:tag name="FONTWEIGHT:2:4:13" val="4"/>
  <p:tag name="FONTWEIGHT:2:4:12" val="4"/>
  <p:tag name="FONTWEIGHT:2:16:2" val="4"/>
  <p:tag name="FONTWEIGHT:2:16:3" val="4"/>
  <p:tag name="FONTWEIGHT:2:16:4" val="4"/>
  <p:tag name="FONTWEIGHT:2:16:5" val="4"/>
  <p:tag name="FONTWEIGHT:2:16:6" val="4"/>
  <p:tag name="FONTWEIGHT:2:16:7" val="4"/>
  <p:tag name="FONTWEIGHT:2:16:8" val="4"/>
  <p:tag name="FONTWEIGHT:2:16:9" val="4"/>
  <p:tag name="FONTWEIGHT:2:16:0" val="4"/>
  <p:tag name="FONTWEIGHT:2:16:1" val="4"/>
  <p:tag name="FONTWEIGHT:2:6:9" val="4"/>
  <p:tag name="FONTWEIGHT:2:5:6" val="4"/>
  <p:tag name="FONTWEIGHT:2:5:7" val="4"/>
  <p:tag name="FONTWEIGHT:2:6:7" val="4"/>
  <p:tag name="FONTWEIGHT:2:5:4" val="4"/>
  <p:tag name="FONTWEIGHT:2:6:8" val="4"/>
  <p:tag name="FONTWEIGHT:2:5:5" val="4"/>
  <p:tag name="FONTWEIGHT:2:5:2" val="4"/>
  <p:tag name="FONTWEIGHT:2:5:3" val="4"/>
  <p:tag name="FONTWEIGHT:2:5:0" val="4"/>
  <p:tag name="FONTWEIGHT:2:5:1" val="4"/>
  <p:tag name="FONTWEIGHT:2:6:1" val="4"/>
  <p:tag name="FONTWEIGHT:2:6:2" val="4"/>
  <p:tag name="FONTWEIGHT:2:6:0" val="4"/>
  <p:tag name="FONTWEIGHT:2:6:5" val="4"/>
  <p:tag name="FONTWEIGHT:2:6:6" val="4"/>
  <p:tag name="FONTWEIGHT:2:6:3" val="4"/>
  <p:tag name="FONTWEIGHT:2:5:8" val="4"/>
  <p:tag name="FONTWEIGHT:2:6:4" val="4"/>
  <p:tag name="FONTWEIGHT:2:5:9" val="4"/>
  <p:tag name="FONTWEIGHT:2:9:1" val="4"/>
  <p:tag name="FONTWEIGHT:2:9:0" val="4"/>
  <p:tag name="FONTWEIGHT:2:9:3" val="4"/>
  <p:tag name="FONTWEIGHT:2:9:2" val="4"/>
  <p:tag name="FONTWEIGHT:2:9:9" val="4"/>
  <p:tag name="FONTWEIGHT:2:9:8" val="4"/>
  <p:tag name="FONTWEIGHT:2:9:5" val="4"/>
  <p:tag name="FONTWEIGHT:2:9:4" val="4"/>
  <p:tag name="FONTWEIGHT:2:9:7" val="4"/>
  <p:tag name="FONTWEIGHT:2:9:6" val="4"/>
  <p:tag name="FONTWEIGHT:2:13:11" val="4"/>
  <p:tag name="FONTWEIGHT:2:13:10" val="4"/>
  <p:tag name="FONTWEIGHT:2:13:12" val="4"/>
  <p:tag name="FONTWEIGHT:2:4:5" val="4"/>
  <p:tag name="FONTWEIGHT:2:4:6" val="4"/>
  <p:tag name="FONTWEIGHT:2:4:7" val="4"/>
  <p:tag name="FONTWEIGHT:2:10:10" val="4"/>
  <p:tag name="FONTWEIGHT:2:4:8" val="4"/>
  <p:tag name="FONTWEIGHT:2:4:1" val="4"/>
  <p:tag name="FONTWEIGHT:2:4:2" val="4"/>
  <p:tag name="FONTWEIGHT:2:4:3" val="4"/>
  <p:tag name="FONTWEIGHT:2:4:4" val="4"/>
  <p:tag name="FONTWEIGHT:2:3:2" val="4"/>
  <p:tag name="FONTWEIGHT:2:9:16" val="4"/>
  <p:tag name="FONTWEIGHT:2:0:0" val="4"/>
  <p:tag name="FONTWEIGHT:2:3:3" val="4"/>
  <p:tag name="FONTWEIGHT:2:9:15" val="4"/>
  <p:tag name="FONTWEIGHT:2:15:12" val="4"/>
  <p:tag name="FONTWEIGHT:2:3:4" val="4"/>
  <p:tag name="FONTWEIGHT:2:3:5" val="4"/>
  <p:tag name="FONTWEIGHT:2:3:6" val="4"/>
  <p:tag name="FONTWEIGHT:2:4:9" val="4"/>
  <p:tag name="FONTWEIGHT:2:3:7" val="4"/>
  <p:tag name="FONTWEIGHT:2:3:8" val="4"/>
  <p:tag name="FONTWEIGHT:2:0:1" val="4"/>
  <p:tag name="FONTWEIGHT:2:15:11" val="4"/>
  <p:tag name="FONTWEIGHT:2:3:9" val="4"/>
  <p:tag name="FONTWEIGHT:2:15:10" val="4"/>
  <p:tag name="FONTWEIGHT:2:3:1" val="4"/>
  <p:tag name="FONTWEIGHT:2:3:0" val="4"/>
  <p:tag name="FONTWEIGHT:2:4:0" val="4"/>
  <p:tag name="FONTWEIGHT:2:10:13" val="4"/>
  <p:tag name="FONTWEIGHT:2:10:11" val="4"/>
  <p:tag name="FONTWEIGHT:2:10:12" val="4"/>
  <p:tag name="FONTWEIGHT:2:12:1" val="4"/>
  <p:tag name="FONTWEIGHT:2:12:0" val="4"/>
  <p:tag name="FONTWEIGHT:2:12:3" val="4"/>
  <p:tag name="FONTWEIGHT:2:12:2" val="4"/>
  <p:tag name="FONTWEIGHT:2:12:5" val="4"/>
  <p:tag name="FONTWEIGHT:2:12:4" val="4"/>
  <p:tag name="FONTWEIGHT:2:12:7" val="4"/>
  <p:tag name="FONTWEIGHT:2:12:6" val="4"/>
  <p:tag name="FONTWEIGHT:2:12:8" val="4"/>
  <p:tag name="FONTWEIGHT:2:14:3" val="4"/>
  <p:tag name="FONTWEIGHT:2:14:2" val="4"/>
  <p:tag name="FONTWEIGHT:2:14:1" val="4"/>
  <p:tag name="FONTWEIGHT:2:14:0" val="4"/>
  <p:tag name="FONTWEIGHT:2:14:9" val="4"/>
  <p:tag name="FONTWEIGHT:2:14:8" val="4"/>
  <p:tag name="FONTWEIGHT:2:14:7" val="4"/>
  <p:tag name="FONTWEIGHT:2:14:6" val="4"/>
  <p:tag name="FONTWEIGHT:2:14:5" val="4"/>
  <p:tag name="FONTWEIGHT:2:14:4" val="4"/>
  <p:tag name="FONTWEIGHT:2:18:0" val="4"/>
  <p:tag name="FONTWEIGHT:2:8:13" val="4"/>
  <p:tag name="FONTWEIGHT:2:6:13" val="4"/>
  <p:tag name="FONTWEIGHT:2:8:12" val="4"/>
  <p:tag name="FONTWEIGHT:2:6:12" val="4"/>
  <p:tag name="FONTWEIGHT:2:8:11" val="4"/>
  <p:tag name="FONTWEIGHT:2:8:10" val="4"/>
  <p:tag name="FONTWEIGHT:2:6:14" val="4"/>
  <p:tag name="FONTWEIGHT:2:8:18" val="4"/>
  <p:tag name="FONTWEIGHT:2:8:14" val="4"/>
  <p:tag name="FONTWEIGHT:2:6:10" val="4"/>
  <p:tag name="FONTWEIGHT:2:8:15" val="4"/>
  <p:tag name="FONTWEIGHT:2:6:11" val="4"/>
  <p:tag name="FONTWEIGHT:2:8:16" val="4"/>
  <p:tag name="FONTWEIGHT:2:8:17" val="4"/>
  <p:tag name="FONTWEIGHT:2:16:11" val="4"/>
  <p:tag name="FONTWEIGHT:2:16:12" val="4"/>
  <p:tag name="FONTWEIGHT:2:16:10" val="4"/>
  <p:tag name="FONTWEIGHT:2:16:13" val="4"/>
  <p:tag name="FONTWEIGHT:2:16:14" val="4"/>
  <p:tag name="FONTWEIGHT:2:3:10" val="4"/>
  <p:tag name="FONTWEIGHT:2:8:0" val="4"/>
  <p:tag name="FONTWEIGHT:2:8:2" val="4"/>
  <p:tag name="FONTWEIGHT:2:7:7" val="4"/>
  <p:tag name="FONTWEIGHT:2:8:1" val="4"/>
  <p:tag name="FONTWEIGHT:2:7:6" val="4"/>
  <p:tag name="FONTWEIGHT:2:8:4" val="4"/>
  <p:tag name="FONTWEIGHT:2:8:3" val="4"/>
  <p:tag name="FONTWEIGHT:2:7:8" val="4"/>
  <p:tag name="FONTWEIGHT:2:8:6" val="4"/>
  <p:tag name="FONTWEIGHT:2:7:3" val="4"/>
  <p:tag name="FONTWEIGHT:2:9:14" val="4"/>
  <p:tag name="FONTWEIGHT:2:8:5" val="4"/>
  <p:tag name="FONTWEIGHT:2:7:2" val="4"/>
  <p:tag name="FONTWEIGHT:2:9:13" val="4"/>
  <p:tag name="FONTWEIGHT:2:8:8" val="4"/>
  <p:tag name="FONTWEIGHT:2:7:5" val="4"/>
  <p:tag name="FONTWEIGHT:2:9:12" val="4"/>
  <p:tag name="FONTWEIGHT:2:8:7" val="4"/>
  <p:tag name="FONTWEIGHT:2:7:4" val="4"/>
  <p:tag name="FONTWEIGHT:2:9:11" val="4"/>
  <p:tag name="FONTWEIGHT:2:5:11" val="4"/>
  <p:tag name="FONTWEIGHT:2:9:10" val="4"/>
  <p:tag name="FONTWEIGHT:2:8:9" val="4"/>
  <p:tag name="FONTWEIGHT:2:5:12" val="4"/>
  <p:tag name="FONTWEIGHT:2:7:1" val="4"/>
  <p:tag name="FONTWEIGHT:2:5:13" val="4"/>
  <p:tag name="FONTWEIGHT:2:7:0" val="4"/>
  <p:tag name="FONTWEIGHT:2:11:8" val="4"/>
  <p:tag name="FONTWEIGHT:2:11:7" val="4"/>
  <p:tag name="FONTWEIGHT:2:11:9" val="4"/>
  <p:tag name="FONTWEIGHT:2:11:4" val="4"/>
  <p:tag name="FONTWEIGHT:2:11:3" val="4"/>
  <p:tag name="FONTWEIGHT:2:11:6" val="4"/>
  <p:tag name="FONTWEIGHT:2:11:5" val="4"/>
  <p:tag name="FONTWEIGHT:2:11:0" val="4"/>
  <p:tag name="FONTWEIGHT:2:11:2" val="4"/>
  <p:tag name="FONTWEIGHT:2:11:1" val="4"/>
  <p:tag name="FONTWEIGHT:2:13:1" val="4"/>
  <p:tag name="FONTWEIGHT:2:13:2" val="4"/>
  <p:tag name="FONTWEIGHT:2:13:3" val="4"/>
  <p:tag name="FONTWEIGHT:2:13:4" val="4"/>
  <p:tag name="FONTWEIGHT:2:13:0" val="4"/>
  <p:tag name="FONTWEIGHT:2:13:9" val="4"/>
  <p:tag name="FONTWEIGHT:2:13:5" val="4"/>
  <p:tag name="FONTWEIGHT:2:13:6" val="4"/>
  <p:tag name="FONTWEIGHT:2:13:7" val="4"/>
  <p:tag name="FONTWEIGHT:2:13:8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4:0:0" val="4"/>
  <p:tag name="FONTWEIGHT:2:0:0" val="4"/>
  <p:tag name="FONTWEIGHT:3:1:0" val="4"/>
  <p:tag name="FONTWEIGHT:3:0:2" val="4"/>
  <p:tag name="FONTWEIGHT:3:1:2" val="4"/>
  <p:tag name="FONTWEIGHT:3:0:0" val="4"/>
  <p:tag name="FONTWEIGHT:2:0:1" val="4"/>
  <p:tag name="FONTWEIGHT:3:1:1" val="4"/>
  <p:tag name="FONTWEIGHT:3:0:1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3:0:5" val="4"/>
  <p:tag name="FONTWEIGHT:3:0:4" val="4"/>
  <p:tag name="FONTWEIGHT:3:3:0" val="4"/>
  <p:tag name="FONTWEIGHT:2:1:4" val="4"/>
  <p:tag name="FONTWEIGHT:3:4:4" val="4"/>
  <p:tag name="FONTWEIGHT:3:5:2" val="4"/>
  <p:tag name="FONTWEIGHT:3:4:5" val="4"/>
  <p:tag name="FONTWEIGHT:3:5:1" val="4"/>
  <p:tag name="FONTWEIGHT:3:4:6" val="4"/>
  <p:tag name="FONTWEIGHT:3:5:0" val="4"/>
  <p:tag name="FONTWEIGHT:3:4:7" val="4"/>
  <p:tag name="FONTWEIGHT:3:4:0" val="4"/>
  <p:tag name="FONTWEIGHT:3:5:6" val="4"/>
  <p:tag name="FONTWEIGHT:3:4:1" val="4"/>
  <p:tag name="FONTWEIGHT:3:5:5" val="4"/>
  <p:tag name="FONTWEIGHT:3:4:2" val="4"/>
  <p:tag name="FONTWEIGHT:3:5:4" val="4"/>
  <p:tag name="FONTWEIGHT:3:4:3" val="4"/>
  <p:tag name="FONTWEIGHT:3:5:3" val="4"/>
  <p:tag name="FONTWEIGHT:3:9:1" val="4"/>
  <p:tag name="FONTWEIGHT:3:3:1" val="4"/>
  <p:tag name="FONTWEIGHT:2:1:2" val="4"/>
  <p:tag name="FONTWEIGHT:2:1:3" val="4"/>
  <p:tag name="FONTWEIGHT:3:5:9" val="4"/>
  <p:tag name="FONTWEIGHT:2:1:0" val="4"/>
  <p:tag name="FONTWEIGHT:3:5:8" val="4"/>
  <p:tag name="FONTWEIGHT:3:9:0" val="4"/>
  <p:tag name="FONTWEIGHT:2:1:1" val="4"/>
  <p:tag name="FONTWEIGHT:3:5:7" val="4"/>
  <p:tag name="FONTWEIGHT:3:6:2" val="4"/>
  <p:tag name="FONTWEIGHT:3:0:2" val="4"/>
  <p:tag name="FONTWEIGHT:3:6:1" val="4"/>
  <p:tag name="FONTWEIGHT:3:0:3" val="4"/>
  <p:tag name="FONTWEIGHT:3:6:0" val="4"/>
  <p:tag name="FONTWEIGHT:3:0:0" val="4"/>
  <p:tag name="FONTWEIGHT:3:0:1" val="4"/>
  <p:tag name="FONTWEIGHT:2:0:0" val="4"/>
  <p:tag name="FONTWEIGHT:3:2:2" val="4"/>
  <p:tag name="FONTWEIGHT:3:2:3" val="4"/>
  <p:tag name="FONTWEIGHT:3:2:1" val="4"/>
  <p:tag name="FONTWEIGHT:3:2:0" val="4"/>
  <p:tag name="FONTWEIGHT:3:1:0" val="4"/>
  <p:tag name="FONTWEIGHT:3:5:10" val="4"/>
  <p:tag name="FONTWEIGHT:3:1:1" val="4"/>
  <p:tag name="FONTWEIGHT:3:5:11" val="4"/>
  <p:tag name="FONTWEIGHT:3:11:5" val="4"/>
  <p:tag name="FONTWEIGHT:3:10:1" val="4"/>
  <p:tag name="FONTWEIGHT:3:11:4" val="4"/>
  <p:tag name="FONTWEIGHT:3:10:2" val="4"/>
  <p:tag name="FONTWEIGHT:3:11:7" val="4"/>
  <p:tag name="FONTWEIGHT:3:10:3" val="4"/>
  <p:tag name="FONTWEIGHT:3:11:6" val="4"/>
  <p:tag name="FONTWEIGHT:3:10:4" val="4"/>
  <p:tag name="FONTWEIGHT:3:11:1" val="4"/>
  <p:tag name="FONTWEIGHT:3:10:5" val="4"/>
  <p:tag name="FONTWEIGHT:3:11:0" val="4"/>
  <p:tag name="FONTWEIGHT:3:10:6" val="4"/>
  <p:tag name="FONTWEIGHT:3:11:3" val="4"/>
  <p:tag name="FONTWEIGHT:3:10:7" val="4"/>
  <p:tag name="FONTWEIGHT:3:11:2" val="4"/>
  <p:tag name="FONTWEIGHT:3:11:9" val="4"/>
  <p:tag name="FONTWEIGHT:3:11:8" val="4"/>
  <p:tag name="FONTWEIGHT:3:11:10" val="4"/>
  <p:tag name="FONTWEIGHT:3:10:0" val="4"/>
  <p:tag name="FONTWEIGHT:3:8:1" val="4"/>
  <p:tag name="FONTWEIGHT:3:7:6" val="4"/>
  <p:tag name="FONTWEIGHT:3:11:11" val="4"/>
  <p:tag name="FONTWEIGHT:3:8:0" val="4"/>
  <p:tag name="FONTWEIGHT:3:7:5" val="4"/>
  <p:tag name="FONTWEIGHT:3:8:3" val="4"/>
  <p:tag name="FONTWEIGHT:3:7:8" val="4"/>
  <p:tag name="FONTWEIGHT:3:8:2" val="4"/>
  <p:tag name="FONTWEIGHT:3:7:7" val="4"/>
  <p:tag name="FONTWEIGHT:3:7:9" val="4"/>
  <p:tag name="FONTWEIGHT:3:7:0" val="4"/>
  <p:tag name="FONTWEIGHT:3:7:2" val="4"/>
  <p:tag name="FONTWEIGHT:3:7:1" val="4"/>
  <p:tag name="FONTWEIGHT:3:7:4" val="4"/>
  <p:tag name="FONTWEIGHT:3:7:3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7:0:0" val="4"/>
  <p:tag name="FONTWEIGHT:2:0:0" val="0"/>
  <p:tag name="FONTWEIGHT:5:0:0" val="4"/>
  <p:tag name="FONTWEIGHT:3:0:0" val="4"/>
  <p:tag name="FONTWEIGHT:6:0:0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5:1:4" val="4"/>
  <p:tag name="FONTWEIGHT:5:1:3" val="4"/>
  <p:tag name="FONTWEIGHT:5:1:2" val="4"/>
  <p:tag name="FONTWEIGHT:5:1:1" val="4"/>
  <p:tag name="FONTWEIGHT:4:1:0" val="4"/>
  <p:tag name="FONTWEIGHT:4:0:0" val="4"/>
  <p:tag name="FONTWEIGHT:5:0:0" val="4"/>
  <p:tag name="FONTWEIGHT:5:1:0" val="4"/>
  <p:tag name="FONTWEIGHT:3:0:0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3:0:2" val="4"/>
  <p:tag name="FONTWEIGHT:3:0:0" val="4"/>
  <p:tag name="FONTWEIGHT:3:0:1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2:0:0" val="4"/>
  <p:tag name="FONTWEIGHT:3:0:0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threePicAndT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fourPi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2:0:0" val="4"/>
  <p:tag name="FONTWEIGHT:2:1:0" val="4"/>
  <p:tag name="FONTWEIGHT:5:0:0" val="4"/>
  <p:tag name="FONTWEIGHT:2:1:1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10:0:0" val="4"/>
  <p:tag name="FONTWEIGHT:8:0:0" val="4"/>
  <p:tag name="FONTWEIGHT:2:0:0" val="4"/>
  <p:tag name="FONTWEIGHT:6:0:0" val="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2F0F1C"/>
      </a:dk2>
      <a:lt2>
        <a:srgbClr val="F1FAFB"/>
      </a:lt2>
      <a:accent1>
        <a:srgbClr val="A0CB46"/>
      </a:accent1>
      <a:accent2>
        <a:srgbClr val="4FBFC9"/>
      </a:accent2>
      <a:accent3>
        <a:srgbClr val="F7990F"/>
      </a:accent3>
      <a:accent4>
        <a:srgbClr val="ED4F39"/>
      </a:accent4>
      <a:accent5>
        <a:srgbClr val="BD3B70"/>
      </a:accent5>
      <a:accent6>
        <a:srgbClr val="FFCC52"/>
      </a:accent6>
      <a:hlink>
        <a:srgbClr val="4FBFC9"/>
      </a:hlink>
      <a:folHlink>
        <a:srgbClr val="BD3B70"/>
      </a:folHlink>
    </a:clrScheme>
    <a:fontScheme name="Default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>
          <a:solidFill>
            <a:schemeClr val="phClr">
              <a:shade val="95000"/>
              <a:satMod val="104999"/>
            </a:schemeClr>
          </a:solidFill>
          <a:prstDash val="solid"/>
        </a:ln>
        <a:ln w="25400" cap="flat">
          <a:solidFill>
            <a:schemeClr val="phClr"/>
          </a:solidFill>
          <a:prstDash val="solid"/>
        </a:ln>
        <a:ln w="38100" cap="flat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 dpi="0" rotWithShape="1">
          <a:blip xmlns:r="http://schemas.openxmlformats.org/officeDocument/2006/relationships"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tx="0" ty="0" sx="100000" sy="100000" algn="tl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2F0F1C"/>
      </a:dk2>
      <a:lt2>
        <a:srgbClr val="F1FAFB"/>
      </a:lt2>
      <a:accent1>
        <a:srgbClr val="A0CB46"/>
      </a:accent1>
      <a:accent2>
        <a:srgbClr val="4FBFC9"/>
      </a:accent2>
      <a:accent3>
        <a:srgbClr val="F7990F"/>
      </a:accent3>
      <a:accent4>
        <a:srgbClr val="ED4F39"/>
      </a:accent4>
      <a:accent5>
        <a:srgbClr val="BD3B70"/>
      </a:accent5>
      <a:accent6>
        <a:srgbClr val="FFCC52"/>
      </a:accent6>
      <a:hlink>
        <a:srgbClr val="4FBFC9"/>
      </a:hlink>
      <a:folHlink>
        <a:srgbClr val="BD3B70"/>
      </a:folHlink>
    </a:clrScheme>
    <a:fontScheme name="Default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>
          <a:solidFill>
            <a:schemeClr val="phClr">
              <a:shade val="95000"/>
              <a:satMod val="104999"/>
            </a:schemeClr>
          </a:solidFill>
          <a:prstDash val="solid"/>
        </a:ln>
        <a:ln w="25400" cap="flat">
          <a:solidFill>
            <a:schemeClr val="phClr"/>
          </a:solidFill>
          <a:prstDash val="solid"/>
        </a:ln>
        <a:ln w="38100" cap="flat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 dpi="0" rotWithShape="1">
          <a:blip xmlns:r="http://schemas.openxmlformats.org/officeDocument/2006/relationships"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tx="0" ty="0" sx="100000" sy="100000" algn="tl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2F0F1C"/>
    </a:dk2>
    <a:lt2>
      <a:srgbClr val="F1FAFB"/>
    </a:lt2>
    <a:accent1>
      <a:srgbClr val="A0CB46"/>
    </a:accent1>
    <a:accent2>
      <a:srgbClr val="4FBFC9"/>
    </a:accent2>
    <a:accent3>
      <a:srgbClr val="F7990F"/>
    </a:accent3>
    <a:accent4>
      <a:srgbClr val="ED4F39"/>
    </a:accent4>
    <a:accent5>
      <a:srgbClr val="BD3B70"/>
    </a:accent5>
    <a:accent6>
      <a:srgbClr val="FFCC52"/>
    </a:accent6>
    <a:hlink>
      <a:srgbClr val="4FBFC9"/>
    </a:hlink>
    <a:folHlink>
      <a:srgbClr val="BD3B7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4176</TotalTime>
  <Words>1649</Words>
  <Application>Microsoft Macintosh PowerPoint</Application>
  <PresentationFormat>On-screen Show (16:9)</PresentationFormat>
  <Paragraphs>187</Paragraphs>
  <Slides>40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Default</vt:lpstr>
      <vt:lpstr> tra arte            e poesia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Zoho Corp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corazzagiulio</dc:creator>
  <cp:lastModifiedBy>Giulio Corazza</cp:lastModifiedBy>
  <cp:revision>42</cp:revision>
  <dcterms:created xsi:type="dcterms:W3CDTF">2010-03-09T10:03:29Z</dcterms:created>
  <dcterms:modified xsi:type="dcterms:W3CDTF">2016-05-20T13:21:50Z</dcterms:modified>
</cp:coreProperties>
</file>